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00" r:id="rId2"/>
    <p:sldId id="264" r:id="rId3"/>
    <p:sldId id="257" r:id="rId4"/>
    <p:sldId id="295" r:id="rId5"/>
    <p:sldId id="258" r:id="rId6"/>
    <p:sldId id="299" r:id="rId7"/>
    <p:sldId id="283" r:id="rId8"/>
    <p:sldId id="281" r:id="rId9"/>
    <p:sldId id="280" r:id="rId10"/>
    <p:sldId id="301" r:id="rId11"/>
    <p:sldId id="302" r:id="rId12"/>
    <p:sldId id="286" r:id="rId13"/>
    <p:sldId id="287" r:id="rId14"/>
    <p:sldId id="288" r:id="rId15"/>
    <p:sldId id="296" r:id="rId16"/>
    <p:sldId id="298" r:id="rId17"/>
    <p:sldId id="292" r:id="rId18"/>
    <p:sldId id="30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7" autoAdjust="0"/>
    <p:restoredTop sz="94639" autoAdjust="0"/>
  </p:normalViewPr>
  <p:slideViewPr>
    <p:cSldViewPr>
      <p:cViewPr>
        <p:scale>
          <a:sx n="66" d="100"/>
          <a:sy n="66" d="100"/>
        </p:scale>
        <p:origin x="-15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365CDD-8DFD-4748-98C1-D112EDE06A6C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DB428-67C1-4F20-BEB5-10CBE3DF4F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B61AFC-29F3-4C2B-A196-0E1C7F030DB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1866E94-8216-44F8-96A7-F39EC97CAE6E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MC90043487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4143375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Объект 2"/>
          <p:cNvSpPr>
            <a:spLocks noGrp="1"/>
          </p:cNvSpPr>
          <p:nvPr>
            <p:ph idx="1"/>
          </p:nvPr>
        </p:nvSpPr>
        <p:spPr>
          <a:xfrm>
            <a:off x="214313" y="1857364"/>
            <a:ext cx="8929687" cy="1592262"/>
          </a:xfrm>
        </p:spPr>
        <p:txBody>
          <a:bodyPr>
            <a:normAutofit fontScale="92500" lnSpcReduction="10000"/>
          </a:bodyPr>
          <a:lstStyle/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Итоги года по реализации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 Концепции воспитания </a:t>
            </a: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 err="1" smtClean="0">
                <a:solidFill>
                  <a:srgbClr val="FF0000"/>
                </a:solidFill>
              </a:rPr>
              <a:t>Мегино-Кангаласском</a:t>
            </a:r>
            <a:r>
              <a:rPr lang="ru-RU" b="1" dirty="0" smtClean="0">
                <a:solidFill>
                  <a:srgbClr val="FF0000"/>
                </a:solidFill>
              </a:rPr>
              <a:t> улусе</a:t>
            </a:r>
            <a:endParaRPr lang="ru-RU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3"/>
          <p:cNvSpPr txBox="1">
            <a:spLocks noChangeArrowheads="1"/>
          </p:cNvSpPr>
          <p:nvPr/>
        </p:nvSpPr>
        <p:spPr bwMode="auto">
          <a:xfrm>
            <a:off x="2051050" y="6157913"/>
            <a:ext cx="54006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None/>
            </a:pPr>
            <a:r>
              <a:rPr lang="ru-RU" b="1" dirty="0" smtClean="0">
                <a:solidFill>
                  <a:srgbClr val="002060"/>
                </a:solidFill>
                <a:latin typeface="Times Sakha" pitchFamily="34" charset="0"/>
              </a:rPr>
              <a:t>17 января 2020 </a:t>
            </a:r>
            <a:r>
              <a:rPr lang="ru-RU" b="1" dirty="0">
                <a:solidFill>
                  <a:srgbClr val="002060"/>
                </a:solidFill>
                <a:latin typeface="Times Sakha" pitchFamily="34" charset="0"/>
              </a:rPr>
              <a:t>года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7" name="Picture 9" descr="Логотип УУ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TextBox 9"/>
          <p:cNvSpPr txBox="1">
            <a:spLocks noChangeArrowheads="1"/>
          </p:cNvSpPr>
          <p:nvPr/>
        </p:nvSpPr>
        <p:spPr bwMode="auto">
          <a:xfrm>
            <a:off x="1785918" y="214290"/>
            <a:ext cx="65243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СОВЕЩАНИЕ 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ЗАМЕСТИТЕЛЕЙ РУКОВОДИТЕЛЕЙ </a:t>
            </a:r>
            <a:r>
              <a:rPr lang="ru-RU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ОО</a:t>
            </a:r>
            <a:r>
              <a:rPr lang="ru-RU" sz="24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500034" y="1142978"/>
          <a:ext cx="8143931" cy="5357855"/>
        </p:xfrm>
        <a:graphic>
          <a:graphicData uri="http://schemas.openxmlformats.org/drawingml/2006/table">
            <a:tbl>
              <a:tblPr/>
              <a:tblGrid>
                <a:gridCol w="387808"/>
                <a:gridCol w="2301226"/>
                <a:gridCol w="1536591"/>
                <a:gridCol w="1306101"/>
                <a:gridCol w="1190249"/>
                <a:gridCol w="1421956"/>
              </a:tblGrid>
              <a:tr h="31848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latin typeface="Arial CYR"/>
                        </a:rPr>
                        <a:t>№ 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 CYR"/>
                        </a:rPr>
                        <a:t>ОО</a:t>
                      </a:r>
                      <a:endParaRPr lang="ru-RU" sz="1400" b="1" i="0" u="none" strike="noStrike" dirty="0">
                        <a:latin typeface="Arial CYR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2019-2020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дневник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ru-RU" sz="1400" b="1" i="0" u="none" strike="noStrike" baseline="0" dirty="0" smtClean="0">
                          <a:solidFill>
                            <a:srgbClr val="FF0000"/>
                          </a:solidFill>
                          <a:latin typeface="Arial"/>
                        </a:rPr>
                        <a:t> класс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итого в %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 CYR"/>
                        </a:rPr>
                        <a:t>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latin typeface="Arial CYR"/>
                        </a:rPr>
                        <a:t>Алтанскаясош</a:t>
                      </a:r>
                      <a:endParaRPr lang="ru-RU" sz="1400" b="0" i="0" u="none" strike="noStrike" dirty="0">
                        <a:latin typeface="Arial CYR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63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32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5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58,7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latin typeface="Arial CYR"/>
                        </a:rPr>
                        <a:t>Балыктахскаясош</a:t>
                      </a:r>
                      <a:endParaRPr lang="ru-RU" sz="1400" b="0" i="0" u="none" strike="noStrike" dirty="0">
                        <a:latin typeface="Arial CYR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111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96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92,7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Батаринскаясош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93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Бедиминскаясош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70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20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38,5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Быраминскаяоош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43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41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Бютейдяхскаясош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145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48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8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38,6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7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Догдогинскаяоош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50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Дойдунскаяшк/сад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9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Елечейскаяскоши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50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1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94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Жабыльскаясош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80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64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82,5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Майинская вечерняя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45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0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Майинскаясош №1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851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701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100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94,1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Майинскаясош №2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523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232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57,1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 CYR"/>
                        </a:rPr>
                        <a:t>14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Майинский лицей 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248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0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29,03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Маттинскаясош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78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46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8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69,2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Мельжехсинскаясош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96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33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5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39,5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17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Морукскаясош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54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100</a:t>
                      </a:r>
                      <a:endParaRPr lang="ru-RU" sz="14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7996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>
                          <a:latin typeface="Arial CYR"/>
                        </a:rPr>
                        <a:t>18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Arial CYR"/>
                        </a:rPr>
                        <a:t>Нахаринскаясош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latin typeface="Arial"/>
                        </a:rPr>
                        <a:t>77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47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8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latin typeface="Arial"/>
                        </a:rPr>
                        <a:t>72,7</a:t>
                      </a:r>
                      <a:endParaRPr lang="ru-RU" sz="14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/>
                </a:solidFill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</a:rPr>
              <a:t>Учет школьных дневников</a:t>
            </a:r>
            <a:r>
              <a:rPr lang="ru-RU" b="1" dirty="0" smtClean="0">
                <a:solidFill>
                  <a:schemeClr val="bg2"/>
                </a:solidFill>
              </a:rPr>
              <a:t/>
            </a:r>
            <a:br>
              <a:rPr lang="ru-RU" b="1" dirty="0" smtClean="0">
                <a:solidFill>
                  <a:schemeClr val="bg2"/>
                </a:solidFill>
              </a:rPr>
            </a:br>
            <a:endParaRPr lang="ru-RU" dirty="0"/>
          </a:p>
        </p:txBody>
      </p:sp>
      <p:pic>
        <p:nvPicPr>
          <p:cNvPr id="6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229600" cy="9286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214282" y="1000108"/>
          <a:ext cx="8643996" cy="5606100"/>
        </p:xfrm>
        <a:graphic>
          <a:graphicData uri="http://schemas.openxmlformats.org/drawingml/2006/table">
            <a:tbl>
              <a:tblPr/>
              <a:tblGrid>
                <a:gridCol w="411620"/>
                <a:gridCol w="2571704"/>
                <a:gridCol w="1453415"/>
                <a:gridCol w="1376920"/>
                <a:gridCol w="1321068"/>
                <a:gridCol w="1509269"/>
              </a:tblGrid>
              <a:tr h="19751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latin typeface="Arial CYR"/>
                        </a:rPr>
                        <a:t>№ 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latin typeface="Arial CYR"/>
                        </a:rPr>
                        <a:t>ОО</a:t>
                      </a:r>
                      <a:endParaRPr lang="ru-RU" sz="1800" b="1" i="0" u="none" strike="noStrike" dirty="0">
                        <a:latin typeface="Arial CYR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2019-2020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дневник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</a:t>
                      </a:r>
                      <a:r>
                        <a:rPr lang="ru-RU" sz="1800" b="1" i="0" u="none" strike="noStrike" baseline="0" dirty="0" smtClean="0">
                          <a:solidFill>
                            <a:srgbClr val="FF0000"/>
                          </a:solidFill>
                          <a:latin typeface="Arial"/>
                        </a:rPr>
                        <a:t> класс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итого в %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 CYR"/>
                        </a:rPr>
                        <a:t>19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err="1">
                          <a:latin typeface="Arial CYR"/>
                        </a:rPr>
                        <a:t>Н-Бестяхскаясош</a:t>
                      </a:r>
                      <a:r>
                        <a:rPr lang="ru-RU" sz="1800" b="0" i="0" u="none" strike="noStrike" dirty="0">
                          <a:latin typeface="Arial CYR"/>
                        </a:rPr>
                        <a:t> №1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456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82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86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36,8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 err="1">
                          <a:latin typeface="Arial CYR"/>
                        </a:rPr>
                        <a:t>Н-Бестяхскаясош</a:t>
                      </a:r>
                      <a:r>
                        <a:rPr lang="ru-RU" sz="1800" b="0" i="0" u="none" strike="noStrike" dirty="0">
                          <a:latin typeface="Arial CYR"/>
                        </a:rPr>
                        <a:t> №2 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432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22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48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16,2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Павловская 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463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127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54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39,09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Рассолодинскаясош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86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76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10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100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Табагинскаясош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129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91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11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79,06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Таратскаяоош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"/>
                        </a:rPr>
                        <a:t>16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11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5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100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Телигинскаясош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91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67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11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85,7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Техтюрскаясош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186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92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26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63,4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27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Томторскаясош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72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50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5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76,3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Тумульскаясош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112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92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13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93,7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29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Тыллыминскаясош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110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30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Тюнгюлюнскаясош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378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147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34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47,8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31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Хаптагайскаясош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178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16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32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Харанскаясош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197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Хатылыминскаяшк-сад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0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Хоробутскаясош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123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13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35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Чемоикинскаясош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53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48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4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98,1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latin typeface="Arial CYR"/>
                        </a:rPr>
                        <a:t>36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latin typeface="Arial CYR"/>
                        </a:rPr>
                        <a:t>Чуйинскаясош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latin typeface="Arial"/>
                        </a:rPr>
                        <a:t>93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55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10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latin typeface="Arial"/>
                        </a:rPr>
                        <a:t>69,8</a:t>
                      </a:r>
                      <a:endParaRPr lang="ru-RU" sz="1800" b="0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1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latin typeface="Arial CYR"/>
                        </a:rPr>
                        <a:t> 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latin typeface="Arial CYR"/>
                        </a:rPr>
                        <a:t>По улусу: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latin typeface="Arial"/>
                        </a:rPr>
                        <a:t>5864</a:t>
                      </a: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latin typeface="Arial"/>
                        </a:rPr>
                        <a:t>2491</a:t>
                      </a:r>
                      <a:endParaRPr lang="ru-RU" sz="1800" b="1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latin typeface="Arial"/>
                        </a:rPr>
                        <a:t>613</a:t>
                      </a:r>
                      <a:endParaRPr lang="ru-RU" sz="1800" b="1" i="0" u="none" strike="noStrike" dirty="0"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57,9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5985" marR="5985" marT="59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786050" y="357166"/>
            <a:ext cx="44315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bg2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Учет школьных дневников</a:t>
            </a:r>
            <a:endParaRPr lang="ru-RU" sz="2800" dirty="0"/>
          </a:p>
        </p:txBody>
      </p:sp>
      <p:pic>
        <p:nvPicPr>
          <p:cNvPr id="5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0C8A~1\AppData\Local\Temp\Rar$DIa0.270\WhatsApp Image 2020-01-10 at 15.23.33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6929486" cy="51971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214290"/>
            <a:ext cx="6964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ah-RU" sz="2400" b="1" i="1" dirty="0" smtClean="0">
                <a:solidFill>
                  <a:schemeClr val="bg1"/>
                </a:solidFill>
              </a:rPr>
              <a:t>«Үлэ үгэстэрин харыстыыбын уонна сайыннарабын»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0C8A~1\AppData\Local\Temp\Rar$DIa0.385\WhatsApp Image 2020-01-10 at 15.23.3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214421"/>
            <a:ext cx="6858048" cy="514353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214290"/>
            <a:ext cx="65722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FF0000"/>
                </a:solidFill>
              </a:rPr>
              <a:t>«Үлэ үгэстэрин харыстыыбын уонна сайыннарабын»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0C8A~1\AppData\Local\Temp\Rar$DIa0.238\IMG_4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85860"/>
            <a:ext cx="6953298" cy="52149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57356" y="214290"/>
            <a:ext cx="65008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ah-RU" sz="2400" b="1" i="1" dirty="0" smtClean="0">
                <a:solidFill>
                  <a:srgbClr val="FF0000"/>
                </a:solidFill>
              </a:rPr>
              <a:t>«Үлэ үгэстэрин харыстыыбын уонна сайыннарабын»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85728"/>
            <a:ext cx="714375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  <a:endParaRPr lang="ru-RU" sz="3200" dirty="0">
              <a:solidFill>
                <a:srgbClr val="003399"/>
              </a:solidFill>
              <a:latin typeface="Times New Roman"/>
            </a:endParaRPr>
          </a:p>
          <a:p>
            <a:pPr algn="ctr">
              <a:defRPr/>
            </a:pPr>
            <a:endParaRPr lang="ru-RU" dirty="0">
              <a:solidFill>
                <a:srgbClr val="003399"/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85926"/>
            <a:ext cx="77153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2"/>
                </a:solidFill>
              </a:rPr>
              <a:t>Год памяти и славы в РФ</a:t>
            </a:r>
            <a:endParaRPr lang="ru-RU" sz="2800" i="1" dirty="0" smtClean="0">
              <a:solidFill>
                <a:schemeClr val="tx2"/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2"/>
                </a:solidFill>
              </a:rPr>
              <a:t>Год патриотизма в РС(Я)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2"/>
                </a:solidFill>
              </a:rPr>
              <a:t>Год истории и памяти в </a:t>
            </a:r>
            <a:r>
              <a:rPr lang="ru-RU" sz="2800" b="1" dirty="0" err="1" smtClean="0">
                <a:solidFill>
                  <a:schemeClr val="tx2"/>
                </a:solidFill>
              </a:rPr>
              <a:t>Мегино-Кангаласском</a:t>
            </a:r>
            <a:r>
              <a:rPr lang="ru-RU" sz="2800" b="1" dirty="0" smtClean="0">
                <a:solidFill>
                  <a:schemeClr val="tx2"/>
                </a:solidFill>
              </a:rPr>
              <a:t> улусе</a:t>
            </a:r>
          </a:p>
          <a:p>
            <a:pPr algn="just"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tx2"/>
                </a:solidFill>
              </a:rPr>
              <a:t>Год детства в системе образования </a:t>
            </a:r>
            <a:r>
              <a:rPr lang="ru-RU" sz="2800" b="1" dirty="0" err="1" smtClean="0">
                <a:solidFill>
                  <a:schemeClr val="tx2"/>
                </a:solidFill>
              </a:rPr>
              <a:t>Мегино-Кангаласского</a:t>
            </a:r>
            <a:r>
              <a:rPr lang="ru-RU" sz="2800" b="1" dirty="0" smtClean="0">
                <a:solidFill>
                  <a:schemeClr val="tx2"/>
                </a:solidFill>
              </a:rPr>
              <a:t> улуса</a:t>
            </a: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3042" y="357166"/>
            <a:ext cx="600075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+mj-lt"/>
              </a:rPr>
              <a:t>ПЛАН на 2020 год</a:t>
            </a:r>
            <a:endParaRPr lang="ru-RU" sz="3200" b="1" dirty="0">
              <a:solidFill>
                <a:srgbClr val="FF0000"/>
              </a:solidFill>
              <a:latin typeface="+mj-lt"/>
            </a:endParaRPr>
          </a:p>
          <a:p>
            <a:pPr algn="ctr">
              <a:defRPr/>
            </a:pP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33351"/>
          <a:ext cx="8715436" cy="548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649"/>
                <a:gridCol w="5330787"/>
              </a:tblGrid>
              <a:tr h="3611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мероприятия</a:t>
                      </a:r>
                      <a:endParaRPr lang="ru-RU" sz="1600" b="1" dirty="0"/>
                    </a:p>
                  </a:txBody>
                  <a:tcPr/>
                </a:tc>
              </a:tr>
              <a:tr h="140586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«Норуотум историческай уонна духуобунай төрүттэрин ытыктыыбын» </a:t>
                      </a:r>
                      <a:r>
                        <a:rPr lang="sah-RU" sz="16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духуобунай уонна өй-санаа өттүнэн иити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Педагогизация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родителей 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-Открытые чтения "Мин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торуччум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-Улусный  конкурс «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Айар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куттаах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дьиэ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кэргэн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"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Аймах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аа5ыыта" 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-Форум «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Ыал-олох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уйата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 для родителей и общественности</a:t>
                      </a:r>
                    </a:p>
                    <a:p>
                      <a:pPr algn="just"/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-НПК «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Оконешниковские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чтения»</a:t>
                      </a:r>
                    </a:p>
                  </a:txBody>
                  <a:tcPr/>
                </a:tc>
              </a:tr>
              <a:tr h="121491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«Норуот култуурунай сыаннастарын сыаналыыбын»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оҕолору култуура нэһилиэстибэтигэр сыһыарыы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-Участие  в 64-й эстафете культуры и спорта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-Семинар педагогов "Методы обучения игры на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хомусе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-Улусный семинар-практикум «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Хомус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абылана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-Участие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хомусистов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улусном празднике 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</a:t>
                      </a:r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һ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ыах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-День </a:t>
                      </a:r>
                      <a:r>
                        <a:rPr lang="ru-RU" sz="16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хомуса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в РС(Я)</a:t>
                      </a:r>
                    </a:p>
                  </a:txBody>
                  <a:tcPr/>
                </a:tc>
              </a:tr>
              <a:tr h="1959171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sah-RU" sz="14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Герой биир дойдулаахтарбынан киэн туттабын</a:t>
                      </a:r>
                      <a:r>
                        <a:rPr lang="ru-RU" sz="14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r>
                        <a:rPr lang="sah-RU" sz="14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4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гражданскай- патриотическай иитии</a:t>
                      </a:r>
                      <a:endParaRPr lang="ru-RU" sz="14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УлусныеВСИ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"Снежный барс"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-Маршрут «Музей и дети»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-Улусный конкурс смотра песни и строя</a:t>
                      </a:r>
                    </a:p>
                    <a:p>
                      <a:pPr algn="just"/>
                      <a:r>
                        <a:rPr lang="ru-RU" sz="140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Участие  в 64-й эстафете культуры и спорта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-«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Хоhуун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уол-2020» военно-спортивная игра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-Улусный парад Победы 75 годовщины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-Военно-полевые сборы для юношей 10 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кл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-"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Кыыс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о5о 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уьуйаана</a:t>
                      </a:r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" для девушек 10 </a:t>
                      </a:r>
                      <a:r>
                        <a:rPr lang="ru-RU" sz="14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кл</a:t>
                      </a:r>
                      <a:endParaRPr lang="ru-RU" sz="14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4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-Межведомственный  патриотический десант "Что бы помнили"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9" descr="Логотип УУ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500990" cy="65403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357166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FF0000"/>
                </a:solidFill>
              </a:rPr>
              <a:t>ПЛАН на 2020 год</a:t>
            </a:r>
            <a:endParaRPr lang="ru-RU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14282" y="1071547"/>
          <a:ext cx="8715436" cy="5857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6786610"/>
              </a:tblGrid>
              <a:tr h="3410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мероприятия</a:t>
                      </a:r>
                      <a:endParaRPr lang="ru-RU" sz="1600" b="1" dirty="0"/>
                    </a:p>
                  </a:txBody>
                  <a:tcPr/>
                </a:tc>
              </a:tr>
              <a:tr h="171485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«Төрөөбүт дойдум ураты айылҕатын харыстыыбын»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экологическай иитии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Экологические акции: "Подкорми птиц", «День Земли»,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Голубой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патруль», «День птиц», «Посади дерево»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-«Люби и знай свой родной край» тест на основе краеведческого атласа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Мегино-Кангаласского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улуса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Ытаргалаах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урэгэ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«Река Лена»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-Велопробег "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Манчаарысуолунан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"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-«День охраны природы»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Габышевские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чтения»</a:t>
                      </a:r>
                    </a:p>
                    <a:p>
                      <a:pPr algn="just"/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-Улусный экологический диктант</a:t>
                      </a:r>
                    </a:p>
                  </a:txBody>
                  <a:tcPr/>
                </a:tc>
              </a:tr>
              <a:tr h="171485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«Үлэ үгэстэрин харыстыыбын уонна сайыннарабын»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үлэнэн иитии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"Билет в будущее"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-Конкурс IT –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Хакатон</a:t>
                      </a:r>
                      <a:endParaRPr lang="ru-RU" sz="12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-ФП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ПроеКТОриЯ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Ылгын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уус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-Проект «Кыра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хаьаайка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 Проект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ЧемчуукКуо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-Летний отдых по направлениям ЕДД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-Чемпионат WS</a:t>
                      </a:r>
                      <a:r>
                        <a:rPr lang="en-US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R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Junior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),  </a:t>
                      </a:r>
                      <a:r>
                        <a:rPr lang="en-US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KidsSkills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ru-RU" sz="120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baseline="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BabySkills</a:t>
                      </a:r>
                      <a:endParaRPr lang="ru-RU" sz="12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-Интеллектуальная игра технического творчества «ЛЕГОМИР»</a:t>
                      </a:r>
                    </a:p>
                  </a:txBody>
                  <a:tcPr/>
                </a:tc>
              </a:tr>
              <a:tr h="2015708">
                <a:tc>
                  <a:txBody>
                    <a:bodyPr/>
                    <a:lstStyle/>
                    <a:p>
                      <a:pPr lvl="0" algn="just"/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«Турукпун бөҕөргөтөбүн, чөл олоҕу тутуһабын»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эт-хаан өттүнэн сайыннарыы уонна доруобуйа култуурата</a:t>
                      </a:r>
                      <a:endParaRPr lang="ru-RU" sz="16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-Участие  в 64-й эстафете культуры и спорта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-Муниципальный этап конкурса "Игры предков"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-Первенство улуса по настольным играм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-Турнир среди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дошк-ов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по ДИП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Сонор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-Комплексная Спартакиада дошкольников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-Первенство улуса по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мас-реслингу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Соревноввание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по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нац.наст.играм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среди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дошк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. и раб. ДОУ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-Соревнования по якутским прыжкам: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ыстана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куобах</a:t>
                      </a:r>
                      <a:endParaRPr lang="ru-RU" sz="120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ru-RU" sz="120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«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Хоhуун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уол-2020» военно-спортивная игра </a:t>
                      </a:r>
                    </a:p>
                    <a:p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-11 ноября –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Хабылык</a:t>
                      </a:r>
                      <a:r>
                        <a:rPr lang="ru-RU" sz="12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кунэ</a:t>
                      </a:r>
                      <a:endParaRPr lang="ru-RU" sz="12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229600" cy="38862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chemeClr val="tx2"/>
                </a:solidFill>
              </a:rPr>
              <a:t>Фестиваль</a:t>
            </a:r>
            <a:endParaRPr lang="ru-RU" b="1" dirty="0" smtClean="0">
              <a:solidFill>
                <a:schemeClr val="tx2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«В единстве наша сила»</a:t>
            </a:r>
          </a:p>
        </p:txBody>
      </p:sp>
      <p:pic>
        <p:nvPicPr>
          <p:cNvPr id="3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142976" y="285728"/>
            <a:ext cx="7772400" cy="142876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2019-2021 г. - </a:t>
            </a:r>
            <a: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Годы детства «Мэ</a:t>
            </a:r>
            <a:r>
              <a:rPr kumimoji="0" lang="sah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ҥэ К</a:t>
            </a:r>
            <a: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эскилэ» </a:t>
            </a:r>
            <a:b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3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МР «Мегино-Кангаласский улус»</a:t>
            </a: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Z:\ФОТОАРХИВ РУО 17-18\выборка\семинар завуч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95270" y="1285860"/>
            <a:ext cx="6748630" cy="4518150"/>
          </a:xfrm>
          <a:prstGeom prst="rect">
            <a:avLst/>
          </a:prstGeom>
          <a:noFill/>
        </p:spPr>
      </p:pic>
      <p:pic>
        <p:nvPicPr>
          <p:cNvPr id="5" name="Picture 9" descr="Логотип УУ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Нормативно- правовая база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2018-2027 гг- Десятилетие Детства в Российской Федерации:</a:t>
            </a: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Указ Президента Российской Федерации от 29 мая 2017 года № 240 "Об объявлении в Российской Федерации Десятилетия детства";</a:t>
            </a:r>
          </a:p>
          <a:p>
            <a:pPr lvl="0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основных мероприятий до 2020 года, проводимых в рамках Десятилетия детства, утвержденный  распоряжением Правительства Российской Федерации от 6 июля 2018 г. № 1375-р;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2017-2021гг- реализация Программы развития образования в Мегино- Кангаласском улусе Республики Саха (Якутия) «Мэ</a:t>
            </a:r>
            <a:r>
              <a:rPr lang="sah-RU" dirty="0" smtClean="0">
                <a:latin typeface="Times New Roman" pitchFamily="18" charset="0"/>
                <a:cs typeface="Times New Roman" pitchFamily="18" charset="0"/>
              </a:rPr>
              <a:t>ҥэ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кэскилэ-6»,  утвержденной Постановлением Главы МР «Мегино- Кангаласский улус» от 17 ноября 2016г. №189-п;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2018-2021гг – реализация Портфеля проектов Концепции воспитания в МР «Мегино-Кангаласский улус».</a:t>
            </a:r>
          </a:p>
          <a:p>
            <a:endParaRPr lang="ru-RU" dirty="0"/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1357298"/>
          <a:ext cx="8358216" cy="4953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62"/>
                <a:gridCol w="2714644"/>
                <a:gridCol w="3214710"/>
              </a:tblGrid>
              <a:tr h="92051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Федеральные</a:t>
                      </a:r>
                      <a:r>
                        <a:rPr lang="ru-RU" sz="14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проекты НПО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Программа развития образования в 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Мегино-Кангаласском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улусе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Мэнэ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Кэскилэ-6»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Концепция воспитания в МР «</a:t>
                      </a:r>
                      <a:r>
                        <a:rPr lang="ru-RU" sz="1400" dirty="0" err="1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Мегино-Кангаласский</a:t>
                      </a:r>
                      <a:r>
                        <a:rPr lang="ru-RU" sz="14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улус»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08690">
                <a:tc>
                  <a:txBody>
                    <a:bodyPr/>
                    <a:lstStyle/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«Современная школа»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«Успех каждого ребенка»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«Цифровая образовательная среда»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«Учитель будущего»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«Молодые профессионалы»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«Новые возможности для каждого»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«Социальная активность»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«Поддержка  семей, имеющих детей»</a:t>
                      </a:r>
                    </a:p>
                    <a:p>
                      <a:pPr marL="342900" indent="-342900" algn="just">
                        <a:buFont typeface="+mj-lt"/>
                        <a:buAutoNum type="arabicPeriod"/>
                      </a:pPr>
                      <a:r>
                        <a:rPr lang="ru-RU" sz="14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«Экспорт образования»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Современные механизмы, содержание и технологии общего и дополнительного образования;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Популяризация среди детей научно- образовательной и творческой деятельности, создание системы работы с талантливыми детьми;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Создание инфраструктуры, обеспечивающей условия для обучения и воспитания;</a:t>
                      </a: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Формирование муниципальной системы оценки качества образования и образовательных результатов.</a:t>
                      </a:r>
                    </a:p>
                    <a:p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Духовно- нравственное развитие: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«Уважаю исторические и духовные корни своего народа»;</a:t>
                      </a:r>
                      <a:endParaRPr lang="ru-RU" sz="14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Приобщение детей к культурному наследию: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«Ценю культурные ценности и идеалы народа»;</a:t>
                      </a:r>
                      <a:endParaRPr lang="ru-RU" sz="14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Гражданское и патриотическое воспитание: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«Горжусь земляками- героями»;</a:t>
                      </a:r>
                      <a:endParaRPr lang="ru-RU" sz="14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Экологическое воспитание: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«Берегу уникальную природу родного края»;</a:t>
                      </a:r>
                      <a:endParaRPr lang="ru-RU" sz="14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lvl="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Трудовое воспитание и профессиональное самоопределение: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«Сохраняю и развиваю трудовые традиции»;</a:t>
                      </a:r>
                      <a:endParaRPr lang="ru-RU" sz="1400" kern="1200" dirty="0" smtClean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28600" indent="-228600" algn="just">
                        <a:buFont typeface="+mj-lt"/>
                        <a:buAutoNum type="arabicPeriod"/>
                      </a:pPr>
                      <a:r>
                        <a:rPr lang="ru-RU" sz="1400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Физическое развитие и культура здоровья: </a:t>
                      </a:r>
                      <a:r>
                        <a:rPr lang="ru-RU" sz="1400" i="1" kern="1200" dirty="0" smtClean="0">
                          <a:solidFill>
                            <a:schemeClr val="bg2">
                              <a:lumMod val="10000"/>
                            </a:schemeClr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«Укрепляю свое здоровье, веду здоровый образ жизни».</a:t>
                      </a:r>
                      <a:endParaRPr lang="ru-RU" sz="1400" dirty="0">
                        <a:solidFill>
                          <a:schemeClr val="bg2">
                            <a:lumMod val="1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786063" y="285750"/>
            <a:ext cx="43239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Стратегические направления</a:t>
            </a: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14282" y="1357298"/>
          <a:ext cx="8715406" cy="479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1357322"/>
                <a:gridCol w="4500564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рук ПО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выполнение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«Норуотум историческай уонна духуобунай төрүттэрин ытыктыыбын» </a:t>
                      </a:r>
                      <a:r>
                        <a:rPr lang="sah-RU" sz="16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духуобунай уонна өй-санаа өттүнэн иити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 smtClean="0">
                          <a:solidFill>
                            <a:schemeClr val="tx2"/>
                          </a:solidFill>
                        </a:rPr>
                        <a:t>Билюкина</a:t>
                      </a:r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 Марианна Юрьевна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«Төрүччү» бырайыак, «Төрүччү» макет- конструктор, гендернэй иитии, «Төрөппүт оскуолата»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124747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«Норуот култуурунай сыаннастарын сыаналыыбын»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оҕолору култуура нэһилиэстибэтигэр сыһыарыы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Гоголева </a:t>
                      </a:r>
                      <a:r>
                        <a:rPr lang="ru-RU" sz="1600" b="0" dirty="0" err="1" smtClean="0">
                          <a:solidFill>
                            <a:schemeClr val="tx2"/>
                          </a:solidFill>
                        </a:rPr>
                        <a:t>Саргылана</a:t>
                      </a:r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 Алексеевна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«Хомус», «Олоҥхо дойдутун оҕотобун» бырайыактар, культура уонна спорт эстафетатыгар оҕолор кыттыылара, 2021 сылга улууска Оҕо саас ыһыаҕын тэрийии, КС Эстафетатыгар кыттыы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1492598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Герой биир дойдулаахтарбынан киэн туттабын</a:t>
                      </a:r>
                      <a:r>
                        <a:rPr lang="ru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гражданскай- патриотическай иитии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Семенов Николай Мирославович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«Герой суолларынан айан» межведомственнай бырайыак, 2021 сылга Герой Попов 100 сааһа, Кыайыы 75 сыла, байыаннай-патриотическай кулууптар, байыаннай-полевой сбордар,  «Аймах ааҕыылара», «Мэҥэ кэскилэ»  оҕо общественнай хамсааһына, МХ уерэнээччилэрин куннугэ, </a:t>
                      </a:r>
                      <a:r>
                        <a:rPr lang="sah-RU" sz="1600" kern="1200" baseline="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КС Эстафетатыгар  кыттыы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785918" y="428604"/>
            <a:ext cx="65205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Реализация Концепции воспитания за 2019 год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14282" y="1500174"/>
          <a:ext cx="8715406" cy="4058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1500198"/>
                <a:gridCol w="4357688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направления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рук ПО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выполнение</a:t>
                      </a:r>
                      <a:endParaRPr lang="ru-RU" sz="16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«Төрөөбүт дойдум ураты айылҕатын харыстыыбын»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экологическай иитии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Пахомов Николай Прокопьевич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Мэҥэ- Хаҥалас улууһун атлаһа, «Мин төрөөбүт дойдум - Мэнэ-Хаҥалас» үөрэтэр пособие, уруогу таһынан дьарыктар, кэрэ-бэлиэ миэстэлэринэн туристическай маршруттар, «Өлүөнэ өрүс» бырайыак</a:t>
                      </a:r>
                      <a:endParaRPr lang="ru-RU" sz="1600" b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«Үлэ үгэстэрин харыстыыбын уонна сайыннарабын»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үлэнэн иитии</a:t>
                      </a:r>
                      <a:endParaRPr lang="ru-RU" sz="1600" b="0" kern="1200" dirty="0" smtClean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err="1" smtClean="0">
                          <a:solidFill>
                            <a:schemeClr val="tx2"/>
                          </a:solidFill>
                        </a:rPr>
                        <a:t>Луковцева</a:t>
                      </a:r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 Александра</a:t>
                      </a:r>
                      <a:r>
                        <a:rPr lang="ru-RU" sz="1600" b="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1600" b="0" baseline="0" dirty="0" err="1" smtClean="0">
                          <a:solidFill>
                            <a:schemeClr val="tx2"/>
                          </a:solidFill>
                        </a:rPr>
                        <a:t>Родомировна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«Идэни талыы- олоххо сүрүн хардыы» бырайыак, Ворлдскилз, Кидсскилз, «Билет в будущее»,  «Проектория» бырайыактарга кыттыы, </a:t>
                      </a:r>
                      <a:r>
                        <a:rPr lang="ru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А</a:t>
                      </a:r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вгустовскай мунньа5ы ыытыы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vl="0" algn="just"/>
                      <a:r>
                        <a:rPr lang="sah-RU" sz="1600" b="1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«Турукпун бөҕөргөтөбүн, чөл олоҕу тутуһабын» </a:t>
                      </a:r>
                      <a:r>
                        <a:rPr lang="sah-RU" sz="1600" b="0" i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sah-RU" sz="1600" b="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эт-хаан өттүнэн сайыннарыы уонна доруобуйа култуурата</a:t>
                      </a:r>
                      <a:endParaRPr lang="ru-RU" sz="1600" b="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Бугаев </a:t>
                      </a:r>
                    </a:p>
                    <a:p>
                      <a:pPr algn="ctr"/>
                      <a:r>
                        <a:rPr lang="ru-RU" sz="1600" b="0" dirty="0" smtClean="0">
                          <a:solidFill>
                            <a:schemeClr val="tx2"/>
                          </a:solidFill>
                        </a:rPr>
                        <a:t>Николай Николаевич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sah-RU" sz="16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«Манчаары» сиэннэрэ бырайыак, спорт национальнай көрүҥнэрин, сахалыы остуол оонньууларын  сайыннарыы, онно туттуллар тэрили Үөрэтэр – оҥорон - таһаарар кииҥҥэ оҥорторуу, КСЭстафетатыгар кыттыы</a:t>
                      </a:r>
                      <a:endParaRPr lang="ru-RU" sz="1600" b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6" name="Прямоугольник 25"/>
          <p:cNvSpPr/>
          <p:nvPr/>
        </p:nvSpPr>
        <p:spPr>
          <a:xfrm>
            <a:off x="1785918" y="428604"/>
            <a:ext cx="65722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Реализация Концепции воспитания за 2019 год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9" descr="Логотип УУ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14313"/>
            <a:ext cx="11525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214414" y="285728"/>
            <a:ext cx="721523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FF0000"/>
                </a:solidFill>
              </a:rPr>
              <a:t>«</a:t>
            </a:r>
            <a:r>
              <a:rPr lang="sah-RU" sz="2400" b="1" i="1" dirty="0" smtClean="0">
                <a:solidFill>
                  <a:srgbClr val="FF0000"/>
                </a:solidFill>
              </a:rPr>
              <a:t>Герой биир дойдулаахтарбынан киэн туттабын</a:t>
            </a:r>
            <a:r>
              <a:rPr lang="ru-RU" sz="2400" b="1" i="1" dirty="0" smtClean="0">
                <a:solidFill>
                  <a:srgbClr val="FF0000"/>
                </a:solidFill>
              </a:rPr>
              <a:t>»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57158" y="1000108"/>
          <a:ext cx="8572500" cy="5568000"/>
        </p:xfrm>
        <a:graphic>
          <a:graphicData uri="http://schemas.openxmlformats.org/drawingml/2006/table">
            <a:tbl>
              <a:tblPr/>
              <a:tblGrid>
                <a:gridCol w="357187"/>
                <a:gridCol w="1071563"/>
                <a:gridCol w="1214456"/>
                <a:gridCol w="928694"/>
                <a:gridCol w="1857388"/>
                <a:gridCol w="1357322"/>
                <a:gridCol w="1411240"/>
                <a:gridCol w="374650"/>
              </a:tblGrid>
              <a:tr h="3123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78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Эллэй Боотур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Байкалов  Карл Карлович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1886-1950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Сосин Тит Егорович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1887-1941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-1905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Дмитриева Дария Павловна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1895-1983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Борисов Антон Ильич –Улахан Бачылла,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-19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1903-1998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Десяткин Гавриил Романович –Куустээх Дэьээккин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1904-1962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Местников В.В.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1908-1958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Избеков И.Д. – Уустаах, 1909-1996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Ходулов Д.Ф.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1912-1976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8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Василий Федоров-Манчаары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1805-1870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Петров Георгий Осипович-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Халлааскы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1888-1960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Плотников Роман – сылыктааччы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Михайлов Савва Николаевич, 1904-1931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Петров Николай Васильевич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1897-1942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Гаврилов Кузьма Осипович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1890-1938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Пинегин Тимир Алексеевич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1927-2013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Слепцов Иван Егорович-Арбита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1913-1943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Гоголев Семен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Иннокентьевич-Амынньыкы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Уус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1913-1989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61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Абрамов Николай Алексеевич– Кынат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1861-1941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Братья Гаврил Андреевич, Алексей Андреевич Пономаревы</a:t>
                      </a: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1896-1926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1902-1987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Игнатьев   Николай Лукич- Билгэ (Техтюр)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1927-1997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Шахурдин Алексей Сидорович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1899-1936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Борисов Семен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Захарович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1911-1999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Романов Иван Михайлович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1909-1978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 Николай Алексеевич-Торбаза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1927-2008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Федоров Дмитрий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Самсонович-Дмитрий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Таас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1914-1951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7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Бурнашев Иннокентий Иванович– Тоҥ Суорун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1868-1945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Алексеев Иннокентий Егорович-Кеша Алексеев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1903-1930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Сосин Иннокентий Михайлович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1928-2013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Мансуров Ислам Шайхулович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1913-1981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Винокуров Павел Софронович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1916-1989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Васильев Иннокентий Тихонович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1930-2003</a:t>
                      </a:r>
                      <a:r>
                        <a:rPr kumimoji="0" lang="sah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Аммосова Елена Еремеевна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1915-2000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Попова Марина Константиновна 1927-2014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Скрябина Анна Прокопьевна, 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1927-</a:t>
                      </a: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7786710" cy="939784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57157" y="303213"/>
          <a:ext cx="8501093" cy="6169152"/>
        </p:xfrm>
        <a:graphic>
          <a:graphicData uri="http://schemas.openxmlformats.org/drawingml/2006/table">
            <a:tbl>
              <a:tblPr/>
              <a:tblGrid>
                <a:gridCol w="446821"/>
                <a:gridCol w="1105552"/>
                <a:gridCol w="1108839"/>
                <a:gridCol w="1307608"/>
                <a:gridCol w="1279681"/>
                <a:gridCol w="1315822"/>
                <a:gridCol w="1549087"/>
                <a:gridCol w="387683"/>
              </a:tblGrid>
              <a:tr h="14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Никифоров Гавриил Васильевич-Манньыаттаах Уола 1871-1945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Афанасий Егорович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1920-1956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Габышева Пелагея Егоровна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Тимофеева Дарья Федоровна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1921-1981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Пивоварова Фекла Павловна,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1922-2003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Алексеев Аркадий Михайлович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1937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Сыромятников Дмитрий Васильевич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1940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Лукин Михаил Васильевич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1929-1966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Колесов Гавриил Гаврилович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1930-1997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Порядин Афанасий Семенович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1871-1957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Попов Федор Кузьмич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1921-1943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Сергучева Анна Иннокентьевна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Докторов Николай Петрович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1927-2003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Кычкин Егор Дмитриевич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1929-1999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Илларионов Афанасий Петрович, 1946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Уваров Василий Петрович, 1948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Ермолаев Рафаэль Дмитриевич- Баҕатаайыскай 1931-2016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Дмитриев Петр Никифорович-Туутук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1938-2018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8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Николай Иванович-Ноорой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1897-1975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Самсонов Гаврил Семенович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1922-1966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Атлас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Мегино-Кангаласского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улуса. </a:t>
                      </a:r>
                      <a:r>
                        <a:rPr kumimoji="0" lang="ru-RU" sz="11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</a:t>
                      </a: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56. 1 абзац. Природные и культурные достопримечательности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Игнатьев Иннокентий Гаврилович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1929-2016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Оконешников В.Н.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1932-2018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Назаров Илья Романович, 1951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Матчитов Николай Николаевич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 1955-2001 оҕо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Ноев Валерий Власьевич 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1939-1974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Сосин Константин Ильич, 1944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1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Кушнарев Петр Апексимович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1877-1942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Десяткин Тарас Гаврилович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1928-2018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Ресурсный резерват «Тамма»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Тимофеев Иван Гаврильевич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1932-2006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Дмитриев Павел Никифорович– Бачыым Байбал, 1930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Охлопков Филипп Гаврильевич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1936-2009</a:t>
                      </a: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Ильин Борис Николаевич, 1965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Торговкин Владимир Гаврильевич, 1965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Степанов Иван Прокопьевич, 1945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28572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i="1" dirty="0" smtClean="0">
                <a:solidFill>
                  <a:srgbClr val="FF0000"/>
                </a:solidFill>
              </a:rPr>
              <a:t>«</a:t>
            </a:r>
            <a:r>
              <a:rPr lang="sah-RU" sz="2400" b="1" i="1" dirty="0" smtClean="0">
                <a:solidFill>
                  <a:srgbClr val="FF0000"/>
                </a:solidFill>
              </a:rPr>
              <a:t>Герой биир </a:t>
            </a:r>
            <a:r>
              <a:rPr lang="sah-RU" sz="2400" b="1" i="1" dirty="0" smtClean="0">
                <a:solidFill>
                  <a:srgbClr val="FF0000"/>
                </a:solidFill>
              </a:rPr>
              <a:t>дойдулаахтарбынан </a:t>
            </a:r>
            <a:r>
              <a:rPr lang="sah-RU" sz="2400" b="1" i="1" dirty="0" smtClean="0">
                <a:solidFill>
                  <a:srgbClr val="FF0000"/>
                </a:solidFill>
              </a:rPr>
              <a:t>киэн туттабын</a:t>
            </a:r>
            <a:r>
              <a:rPr lang="ru-RU" sz="2400" b="1" i="1" dirty="0" smtClean="0">
                <a:solidFill>
                  <a:srgbClr val="FF0000"/>
                </a:solidFill>
              </a:rPr>
              <a:t>»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357158" y="1142984"/>
          <a:ext cx="8572500" cy="5275264"/>
        </p:xfrm>
        <a:graphic>
          <a:graphicData uri="http://schemas.openxmlformats.org/drawingml/2006/table">
            <a:tbl>
              <a:tblPr/>
              <a:tblGrid>
                <a:gridCol w="450850"/>
                <a:gridCol w="1247775"/>
                <a:gridCol w="1146175"/>
                <a:gridCol w="1157288"/>
                <a:gridCol w="1290637"/>
                <a:gridCol w="1327150"/>
                <a:gridCol w="1562100"/>
                <a:gridCol w="390525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Кылаас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Дух-нравствен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Гражд-патр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Эколог восп 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Труд восп и проф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 разв и культ здор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 наследие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85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Лепчиков Афанасий Филиппович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1839-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Федотов М.А. 1929-1998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Природный ландшафт озеро «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Абалаах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Ларионов Владимир Петрович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1938-2004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Чугунов Афанасий Васильевич, 1938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Цыпандин Николай Иванович, 1966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Жиркова Татьяна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Юрьевна, 1970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Иванова Клавдия Алексеевна, 1945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Новиков Аркадий Михайлович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1947-2015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85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Егоров Михаил Ильич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1926-2003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Новгородова Екатернина Иннокентьевна 1929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 природы «Муустах Тарын», Рассолодинский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Григорьева Люлия Николаевна,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Скрябин В</a:t>
                      </a: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асилий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асильевич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1944-1998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Федоров Артур Дмитриевич, 1971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Скрябин Нюргун Владимирович, 1990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Варламова Анастасия Николаевна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1948-2006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Марков Федор Иванович,1948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45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Аргунова Любовь Семеновна, 1943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Дмитриев Андрей Дмитриевич 1945-2009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Памятник природы «Суллар», Дойдунский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Бурнашев Роберт Андреевич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1947-2003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Шарин Павел Петрович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1955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Диодорова Анастасия Алексеевна, 1990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449263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Егоров Василий Михайлович,  1993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Колесова Марфа Петровна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1950-2016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Винокуров Василий Павлович, 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Шишигин Николай Спиридонович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1957-2018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ah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100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17584" marR="17584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</TotalTime>
  <Words>1726</Words>
  <PresentationFormat>Экран (4:3)</PresentationFormat>
  <Paragraphs>575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 Нормативно- правовая база </vt:lpstr>
      <vt:lpstr>Слайд 4</vt:lpstr>
      <vt:lpstr>Слайд 5</vt:lpstr>
      <vt:lpstr>Слайд 6</vt:lpstr>
      <vt:lpstr>Слайд 7</vt:lpstr>
      <vt:lpstr> </vt:lpstr>
      <vt:lpstr>Слайд 9</vt:lpstr>
      <vt:lpstr> Учет школьных дневников </vt:lpstr>
      <vt:lpstr>  </vt:lpstr>
      <vt:lpstr>Слайд 12</vt:lpstr>
      <vt:lpstr>Слайд 13</vt:lpstr>
      <vt:lpstr>Слайд 14</vt:lpstr>
      <vt:lpstr>Слайд 15</vt:lpstr>
      <vt:lpstr>Слайд 16</vt:lpstr>
      <vt:lpstr> 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Годы детства «Мэҥэ кэскилэ» в МР «Мегино-Кангаласский улус»</dc:title>
  <dc:creator>Варламова Нюргуяна Аркадьевна</dc:creator>
  <cp:lastModifiedBy>Выборы</cp:lastModifiedBy>
  <cp:revision>107</cp:revision>
  <dcterms:created xsi:type="dcterms:W3CDTF">2019-01-10T01:44:54Z</dcterms:created>
  <dcterms:modified xsi:type="dcterms:W3CDTF">2020-01-16T23:37:57Z</dcterms:modified>
</cp:coreProperties>
</file>