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64" r:id="rId3"/>
    <p:sldId id="257" r:id="rId4"/>
    <p:sldId id="295" r:id="rId5"/>
    <p:sldId id="258" r:id="rId6"/>
    <p:sldId id="265" r:id="rId7"/>
    <p:sldId id="280" r:id="rId8"/>
    <p:sldId id="281" r:id="rId9"/>
    <p:sldId id="282" r:id="rId10"/>
    <p:sldId id="283" r:id="rId11"/>
    <p:sldId id="284" r:id="rId12"/>
    <p:sldId id="285" r:id="rId13"/>
    <p:sldId id="262" r:id="rId14"/>
    <p:sldId id="263" r:id="rId15"/>
    <p:sldId id="267" r:id="rId16"/>
    <p:sldId id="268" r:id="rId17"/>
    <p:sldId id="269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6" r:id="rId35"/>
    <p:sldId id="298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7" autoAdjust="0"/>
    <p:restoredTop sz="94639" autoAdjust="0"/>
  </p:normalViewPr>
  <p:slideViewPr>
    <p:cSldViewPr>
      <p:cViewPr>
        <p:scale>
          <a:sx n="66" d="100"/>
          <a:sy n="66" d="100"/>
        </p:scale>
        <p:origin x="-2850" y="-9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365CDD-8DFD-4748-98C1-D112EDE06A6C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DB428-67C1-4F20-BEB5-10CBE3DF4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B61AFC-29F3-4C2B-A196-0E1C7F030DB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B61AFC-29F3-4C2B-A196-0E1C7F030DBD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B61AFC-29F3-4C2B-A196-0E1C7F030DBD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B61AFC-29F3-4C2B-A196-0E1C7F030DBD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1866E94-8216-44F8-96A7-F39EC97CAE6E}" type="slidenum">
              <a:rPr lang="ru-RU" smtClean="0"/>
              <a:pPr/>
              <a:t>35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30.08.2019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2.jpeg"/><Relationship Id="rId7" Type="http://schemas.openxmlformats.org/officeDocument/2006/relationships/slide" Target="slide1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10" Type="http://schemas.openxmlformats.org/officeDocument/2006/relationships/slide" Target="slide16.xml"/><Relationship Id="rId4" Type="http://schemas.openxmlformats.org/officeDocument/2006/relationships/slide" Target="slide20.xml"/><Relationship Id="rId9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image" Target="../media/image2.jpeg"/><Relationship Id="rId7" Type="http://schemas.openxmlformats.org/officeDocument/2006/relationships/slide" Target="slide2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10" Type="http://schemas.openxmlformats.org/officeDocument/2006/relationships/slide" Target="slide23.xml"/><Relationship Id="rId4" Type="http://schemas.openxmlformats.org/officeDocument/2006/relationships/slide" Target="slide27.xml"/><Relationship Id="rId9" Type="http://schemas.openxmlformats.org/officeDocument/2006/relationships/slide" Target="slide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32.xml"/><Relationship Id="rId3" Type="http://schemas.openxmlformats.org/officeDocument/2006/relationships/image" Target="../media/image2.jpeg"/><Relationship Id="rId7" Type="http://schemas.openxmlformats.org/officeDocument/2006/relationships/slide" Target="slide3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1.xml"/><Relationship Id="rId5" Type="http://schemas.openxmlformats.org/officeDocument/2006/relationships/slide" Target="slide29.xml"/><Relationship Id="rId4" Type="http://schemas.openxmlformats.org/officeDocument/2006/relationships/slide" Target="slide28.xml"/><Relationship Id="rId9" Type="http://schemas.openxmlformats.org/officeDocument/2006/relationships/slide" Target="slide3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image" Target="../media/image2.jpeg"/><Relationship Id="rId7" Type="http://schemas.openxmlformats.org/officeDocument/2006/relationships/slide" Target="slide1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10" Type="http://schemas.openxmlformats.org/officeDocument/2006/relationships/slide" Target="slide9.xml"/><Relationship Id="rId4" Type="http://schemas.openxmlformats.org/officeDocument/2006/relationships/slide" Target="slide13.xml"/><Relationship Id="rId9" Type="http://schemas.openxmlformats.org/officeDocument/2006/relationships/slide" Target="slide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357298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содержание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143116"/>
            <a:ext cx="192882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Ведущий вид деятельности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786058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Механизмы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643314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МТБ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500570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14282" y="5429264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285984" y="1428736"/>
            <a:ext cx="685801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позитивных установок к различным видам труда и творчества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57422" y="2143116"/>
            <a:ext cx="18747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Игровая деятельность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357422" y="2643182"/>
            <a:ext cx="678657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южетно-ролевы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игр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ы,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самообслуживание, труд в природе, хозяйственно-бытовой труд, групповой, индивидуальный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 виды труда.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Совместная защита  проектов «Профессия моего …» по ДОУ, выставка рисунков.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57422" y="3429000"/>
            <a:ext cx="65722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Разви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вающ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ая предметно-пространственная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сред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а для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идентификаци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и детей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 социальными ролями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 с учетом гендерных особенностей: мини лаборатории, оборудования для мастерских отдельно для девочек и мальчиков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357422" y="4214819"/>
            <a:ext cx="657229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важение к труду и желание помогать старшим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сформированные навыки организации совместного труда. 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асширение представлений о труде взрослых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овышение коммуникативных, творческих способностей детей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. Повышение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интереса у родителей к проблеме трудового воспитания детей. 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ордость за свои достижения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357422" y="5429264"/>
            <a:ext cx="65722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Педагогическая свободная беседа.  Проблемная ситуация. 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Анализ предметно – пространственной среды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7786710" cy="93978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sah-RU" sz="2800" b="1" dirty="0" smtClean="0">
                <a:latin typeface="Times New Roman" pitchFamily="18" charset="0"/>
                <a:cs typeface="Times New Roman" pitchFamily="18" charset="0"/>
              </a:rPr>
              <a:t>Идэни талыы – олоххо сүрүн хардыы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 (ДОУ)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357298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содержание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14311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Ведущий вид деятельности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000372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Механизмы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786190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МТБ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572008"/>
            <a:ext cx="185738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14282" y="5429264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285984" y="1142984"/>
            <a:ext cx="685801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Приобретение опыта детей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двигательной деятельности, формирование начальных представлений о некоторых видах спорта, овладение подвижными играми с правилами; становление целенаправленности и саморегуляции в двигательной сфере;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57422" y="2143116"/>
            <a:ext cx="19196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Игровая  деятельность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357422" y="2928934"/>
            <a:ext cx="67865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Рассказы, беседы, проведение занятий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, соревнований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по национальным видам спорта.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 Якутские национальные игры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57422" y="3714752"/>
            <a:ext cx="55946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Оборудования и материалы для национальных видов спорта: хабылык, хаамыска, нарты.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285984" y="4286257"/>
            <a:ext cx="657229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риобретение опыта детей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двигательной деятельности, в том числе связанной с выполнением национальных видов спорта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. Р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азвитие физических качеств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координация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гибкость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равновеси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движения крупной и мелкой моторики обеих рук, выполнение основных движений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357422" y="5500702"/>
            <a:ext cx="65722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Норматив “Кэнчээри”. Антропометрические данные детей.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7358114" cy="78581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«Манчаары    сиэттэрэ» (ДОУ)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357298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содержание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14311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Ведущий вид деятельности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000372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Механизмы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857628"/>
            <a:ext cx="185738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МТБ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572008"/>
            <a:ext cx="185738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14282" y="5429264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285984" y="1214422"/>
            <a:ext cx="685801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Развитие предпосылок ценностно-смыслового восприятия и понимания произведений музыкального искусства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восприятие музыки, фольклора; реализаци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самостоятельной музыкальной творческой деятельности детей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57422" y="2214554"/>
            <a:ext cx="19196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Игровая  деятельность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357422" y="2928934"/>
            <a:ext cx="678657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Традиции ДОУ, праздники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57422" y="3786190"/>
            <a:ext cx="55946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Якутские национальные инструменты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357422" y="4214819"/>
            <a:ext cx="657229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Развитие технологических знаний и умений. Проектно-технологического мышления.  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стойчив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ый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интереса к музыке. Формирование начала музыкальной культуры. Обогащение эмоциональной сферы. Становление слуха, формирование ритмических (моторных) способностей. Повышение качества исполнительского мастерства.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357422" y="5286388"/>
            <a:ext cx="657229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Педагогическая  свободная беседа Дидактическое задание (педагогический тест)</a:t>
            </a:r>
          </a:p>
          <a:p>
            <a:pPr algn="just"/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214290"/>
            <a:ext cx="7500990" cy="868346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sah-RU" sz="2800" b="1" dirty="0" smtClean="0">
                <a:latin typeface="Times New Roman" pitchFamily="18" charset="0"/>
                <a:cs typeface="Times New Roman" pitchFamily="18" charset="0"/>
              </a:rPr>
              <a:t>Хомус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 (ДОУ)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hlinkClick r:id="rId4" action="ppaction://hlinksldjump"/>
          </p:cNvPr>
          <p:cNvSpPr/>
          <p:nvPr/>
        </p:nvSpPr>
        <p:spPr>
          <a:xfrm>
            <a:off x="2857488" y="2714620"/>
            <a:ext cx="2571768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Начальное общее образование</a:t>
            </a:r>
          </a:p>
          <a:p>
            <a:pPr algn="ctr"/>
            <a:r>
              <a:rPr lang="ru-RU" dirty="0" smtClean="0"/>
              <a:t>1-4 классы</a:t>
            </a:r>
            <a:endParaRPr lang="ru-RU" dirty="0"/>
          </a:p>
        </p:txBody>
      </p:sp>
      <p:sp>
        <p:nvSpPr>
          <p:cNvPr id="10" name="Овал 9">
            <a:hlinkClick r:id="rId5" action="ppaction://hlinksldjump"/>
          </p:cNvPr>
          <p:cNvSpPr/>
          <p:nvPr/>
        </p:nvSpPr>
        <p:spPr>
          <a:xfrm>
            <a:off x="2000232" y="1285860"/>
            <a:ext cx="171451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Духовно-нравственное развитие</a:t>
            </a:r>
            <a:endParaRPr lang="ru-RU" sz="1400" dirty="0"/>
          </a:p>
        </p:txBody>
      </p:sp>
      <p:sp>
        <p:nvSpPr>
          <p:cNvPr id="11" name="Овал 10">
            <a:hlinkClick r:id="rId6" action="ppaction://hlinksldjump"/>
          </p:cNvPr>
          <p:cNvSpPr/>
          <p:nvPr/>
        </p:nvSpPr>
        <p:spPr>
          <a:xfrm>
            <a:off x="4714876" y="1285860"/>
            <a:ext cx="171451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/>
              <a:t>Гражданское и патриотическое воспитание</a:t>
            </a:r>
            <a:endParaRPr lang="ru-RU" sz="1300" dirty="0"/>
          </a:p>
        </p:txBody>
      </p:sp>
      <p:sp>
        <p:nvSpPr>
          <p:cNvPr id="13" name="Овал 12">
            <a:hlinkClick r:id="rId7" action="ppaction://hlinksldjump"/>
          </p:cNvPr>
          <p:cNvSpPr/>
          <p:nvPr/>
        </p:nvSpPr>
        <p:spPr>
          <a:xfrm>
            <a:off x="4857752" y="4357694"/>
            <a:ext cx="1714512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/>
              <a:t>Трудовое воспитание и профессиональное самоопределение</a:t>
            </a:r>
            <a:endParaRPr lang="ru-RU" sz="1300" dirty="0"/>
          </a:p>
        </p:txBody>
      </p:sp>
      <p:sp>
        <p:nvSpPr>
          <p:cNvPr id="14" name="Овал 13">
            <a:hlinkClick r:id="rId8" action="ppaction://hlinksldjump"/>
          </p:cNvPr>
          <p:cNvSpPr/>
          <p:nvPr/>
        </p:nvSpPr>
        <p:spPr>
          <a:xfrm>
            <a:off x="428596" y="2857496"/>
            <a:ext cx="171451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Приобщение детей к культурному наследию</a:t>
            </a:r>
            <a:endParaRPr lang="ru-RU" sz="1300" dirty="0"/>
          </a:p>
        </p:txBody>
      </p:sp>
      <p:sp>
        <p:nvSpPr>
          <p:cNvPr id="15" name="Овал 14">
            <a:hlinkClick r:id="rId9" action="ppaction://hlinksldjump"/>
          </p:cNvPr>
          <p:cNvSpPr/>
          <p:nvPr/>
        </p:nvSpPr>
        <p:spPr>
          <a:xfrm>
            <a:off x="1785918" y="4500570"/>
            <a:ext cx="171451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Физическое развитие и культура здоровья</a:t>
            </a:r>
            <a:endParaRPr lang="ru-RU" sz="1300" dirty="0"/>
          </a:p>
        </p:txBody>
      </p:sp>
      <p:sp>
        <p:nvSpPr>
          <p:cNvPr id="16" name="Овал 15">
            <a:hlinkClick r:id="rId10" action="ppaction://hlinksldjump"/>
          </p:cNvPr>
          <p:cNvSpPr/>
          <p:nvPr/>
        </p:nvSpPr>
        <p:spPr>
          <a:xfrm>
            <a:off x="6500826" y="2857496"/>
            <a:ext cx="171451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Экологическое воспитание</a:t>
            </a:r>
            <a:endParaRPr lang="ru-RU" sz="1300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92871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Проектный портфель 1-4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428736"/>
            <a:ext cx="207170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214554"/>
            <a:ext cx="207170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Ведущий вид деятельности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00298" y="2285992"/>
            <a:ext cx="18931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Учебная деятельность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3286124"/>
            <a:ext cx="207170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Механизмы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500298" y="2786058"/>
            <a:ext cx="635798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выполнение и презентация проектов «История моей семьи», «Наши семейные традиции» и др.;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Школьные клубы «мам и пап», «бабушек и дедушек»; Проведение дней семьи, дней национально-культурных традиций семей обучающихся, детско-родительских школьных спортивных и культурных мероприятий,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4214818"/>
            <a:ext cx="207170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МТБ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2500298" y="4143380"/>
            <a:ext cx="54292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Макет-конструктор “Древо семьи”-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поколений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4929198"/>
            <a:ext cx="207170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71736" y="4929198"/>
            <a:ext cx="272446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знание родословной 5 поколений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>
            <a:hlinkClick r:id="rId3" action="ppaction://hlinksldjump"/>
          </p:cNvPr>
          <p:cNvSpPr/>
          <p:nvPr/>
        </p:nvSpPr>
        <p:spPr>
          <a:xfrm>
            <a:off x="214282" y="5643578"/>
            <a:ext cx="2071702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71736" y="5643578"/>
            <a:ext cx="36449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Доля детей реализующих проекты "Теруччу"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1500166" y="214290"/>
            <a:ext cx="7300906" cy="78581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«Удьуор утумун оскуолата» (1-4 классы)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2428860" y="1071546"/>
            <a:ext cx="671514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представления о традиционных семейных ценностях, семейных ролях и уважения к ним; знание истории, ценностей и традиций своей семьи; уважительное, заботливое отношение к родителям, прародителям, сестрам и братьям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участие в программах и проектах, направленных на повышение авторитета семейных отношений, на развитие диалога поколений.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42873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285992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Ведущий вид деятельности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143248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Механизмы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92906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МТБ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714884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14282" y="5429264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357422" y="1071546"/>
            <a:ext cx="678657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31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формирование основ гражданской идентичности, своей этнической принадлежности в форме осознания «Я» как гражданина РФ, РС(Я), Мегино- Кангаласского улуса; формирование основ исторической памяти и ощущения чувства гордости за достижения своего народа; знакомство с героическими страницами истории, жизнью замечательных людей, явивших примеры гражданского служения, исполнения патриотического долга.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857488" y="2428868"/>
            <a:ext cx="18931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Учебная деятельность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428860" y="3000372"/>
            <a:ext cx="671514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Беседы, экскурсии, просмотр кинофильмов, экскурсий по историческим и памятным местам наслегов; участие в социальных проектах и мероприятиях, проводимых  общественными организациями; Дневник учащихся  Мегино- Кангаласского улуса.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28860" y="4000504"/>
            <a:ext cx="31856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Фото-буклеты знаметитых людей улуса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500298" y="4643446"/>
            <a:ext cx="49292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знание Героев- выходцев из Мегино- Кангаласского улуса;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знание памятных мест наслега.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500298" y="5357826"/>
            <a:ext cx="65008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Доля детей, охваченных ВУД по истории улуса и наслегов;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Доля детей, охваченных экскурсиями, походами по историческим местам наслега.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7786710" cy="93978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«Герой биир дойдулаахтарбынан киэн туттабын» (1-4)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42873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285992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Ведущий вид деятельности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143248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Механизмы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4214818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МТБ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929198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14282" y="5572140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285984" y="1071546"/>
            <a:ext cx="685801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основ экологического сознания, грамотности и культуры учащихся, освоение элементарных норм адекватного природосообразного поведения;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развитие интереса к природе, природным явлениям и формам жизни, понимание активной роли человека в природе;</a:t>
            </a:r>
          </a:p>
          <a:p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привитие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первоначальн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ого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опыт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участия в природоохранной деятельности;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57422" y="2357430"/>
            <a:ext cx="18931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Учебная деятельность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357422" y="2786058"/>
            <a:ext cx="678657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Участие в экологических акциях; 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работа летних пришкольных участках;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экологические акции, десанты, высадка растений, создание цветочных клумб, очистка территорий от мусора, подкормка птиц, участие в деятельности школьных экологических центров, лесничеств, экологических патрулей, в создании и реализации коллективных природоохранных проектов; забота о животных и растениях; участие  вместе с родителями в экологических мероприятиях по месту жительства;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28860" y="4286256"/>
            <a:ext cx="271273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Исследовательские лаборатории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357422" y="4929198"/>
            <a:ext cx="49292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Увеличение количество участников в экологических акциях,  создание и реализация экологических проектов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357422" y="5643578"/>
            <a:ext cx="550072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Доля детей, охваченных экологическими проектами.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7786710" cy="93978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sah-RU" sz="2800" b="1" dirty="0" smtClean="0">
                <a:latin typeface="Times New Roman" pitchFamily="18" charset="0"/>
                <a:cs typeface="Times New Roman" pitchFamily="18" charset="0"/>
              </a:rPr>
              <a:t>Төрөөбүт дойдум айылҕатын харыстыыбын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 (1-4)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357298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14311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Ведущий вид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000372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Механизмы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4000504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МТБ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714884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14282" y="5429264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285984" y="1142984"/>
            <a:ext cx="685801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ознакомление обучающихся с миром профессий и их социальным значением, историей их возникновения и развития как первая ступень формирования готовности к предварительному профессиональному самоопределению;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развитие трудолюбия;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57422" y="2214554"/>
            <a:ext cx="18931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Учебная деятельность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357422" y="2571744"/>
            <a:ext cx="678657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Практикоориентированные занятия, кружки , ВУД;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знакомство с различными видами труда, профессиями (в ходе экскурсий на производственные предприятия, встреч с представителями разных профессий, изучения учебных предметов);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знакомство с профессиями своих родителей и прародителей; участие в организации и проведении презентаций «Труд наших родных»;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57422" y="4071942"/>
            <a:ext cx="55946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Мини лаборатории, мастерские для проведения прикладных занятий.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357422" y="4572008"/>
            <a:ext cx="657229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Развитие технологических знаний и умений. Проектно-технологического мышления.  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Создание условий на базе ОО для реализации  прикладных курсов.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357422" y="5286388"/>
            <a:ext cx="657229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Доля детей реализующих проекты.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Доля  охвата детей в конкурсе проектов «Я-исследователь» внутри ОО. /охват, итоги/ 100% внедрение личной папки.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7786710" cy="93978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sah-RU" sz="2800" b="1" dirty="0" smtClean="0">
                <a:latin typeface="Times New Roman" pitchFamily="18" charset="0"/>
                <a:cs typeface="Times New Roman" pitchFamily="18" charset="0"/>
              </a:rPr>
              <a:t>Идэни талыы – олоххо сүрүн хардыы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 (1-4)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357298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14311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Ведущий вид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000372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Механизмы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786190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МТБ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643446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14282" y="5429264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285984" y="1285860"/>
            <a:ext cx="68580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установка на здоровый образ жизни, 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реализация ее в реальном поведении и поступках;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элементарные знания по истории спорта; воспитание уважения к спортсменам;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57422" y="2214554"/>
            <a:ext cx="18931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Учебная деятельность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357422" y="3071810"/>
            <a:ext cx="678657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Внедрение на уроках физической культуры, ВУД национальных подвижных игр.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85984" y="3857628"/>
            <a:ext cx="706590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Оборудования и материалы для национальных видов спорта: хабылык, хаамыска, нарты.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357422" y="4429132"/>
            <a:ext cx="657229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сформированность знаний детей об истории национальных видов спорта, чемпионах нашего улуса, республики.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проявление интереса к  национальным видам спорта.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357422" y="5429264"/>
            <a:ext cx="65722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Доля детей, охваченных ВУД по национальным настольным и подвижным играм;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7786710" cy="93978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«Манчаары сиэттэрэ» (1-4)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357298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14311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Ведущий</a:t>
            </a:r>
            <a:r>
              <a:rPr lang="ru-RU" sz="1600" dirty="0" smtClean="0"/>
              <a:t> вид деятельности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85749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Механизмы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643314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МТБ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357694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14282" y="5214950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285984" y="1071546"/>
            <a:ext cx="685801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воспитание чувства прекрасного; формирование уважительного отношения к культуре народа;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воспитание ценностного отношения к своей национальной культуре;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знакомство  с историей и культурой родного края, народным творчеством, этнокультурными традициями, фольклором, особенностями быта.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85984" y="2214554"/>
            <a:ext cx="18931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Учебная деятельность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357422" y="2714620"/>
            <a:ext cx="678657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Создание образовательной системы хомуса в начальной школе (н-р, уьуйаан); «Хомусотерапия»;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Обучение игре на хомусе;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57422" y="3643314"/>
            <a:ext cx="55007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Якутские национальные инструменты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357422" y="4000504"/>
            <a:ext cx="657229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достижения ансамблей и   коллектива  хомусистов;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наличие единой сценической одежды учащихся-хомусистов (девушки – белое платье халадай, юноши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черный камзол)- 100%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-выпуск брошюр учителей и педагогов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357422" y="5143512"/>
            <a:ext cx="657229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Наличие хомуса у детей 100%;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охват учащихся  по проекту 100% ;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количество создаваемых ансамблевых и сольных исполнителей игры на хомусе 60%;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7786710" cy="93978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sah-RU" sz="2800" b="1" dirty="0" smtClean="0">
                <a:latin typeface="Times New Roman" pitchFamily="18" charset="0"/>
                <a:cs typeface="Times New Roman" pitchFamily="18" charset="0"/>
              </a:rPr>
              <a:t>Хомус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 (1-4)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142976" y="285728"/>
            <a:ext cx="7772400" cy="14287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lvl="0" algn="ctr">
              <a:spcBef>
                <a:spcPct val="0"/>
              </a:spcBef>
            </a:pPr>
            <a:r>
              <a:rPr lang="ru-RU" sz="3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2019-2021 г. - </a:t>
            </a:r>
            <a: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Годы детства «Мэ</a:t>
            </a:r>
            <a:r>
              <a:rPr kumimoji="0" lang="sah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ҥэ К</a:t>
            </a:r>
            <a: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эскилэ» </a:t>
            </a:r>
            <a:b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3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МР «Мегино-Кангаласский улус»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Z:\ФОТОАРХИВ РУО 17-18\выборка\семинар завуч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785926"/>
            <a:ext cx="5344219" cy="35779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hlinkClick r:id="rId4" action="ppaction://hlinksldjump"/>
          </p:cNvPr>
          <p:cNvSpPr/>
          <p:nvPr/>
        </p:nvSpPr>
        <p:spPr>
          <a:xfrm>
            <a:off x="2857488" y="2714620"/>
            <a:ext cx="2571768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Основное общее образование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5-9 классы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rId5" action="ppaction://hlinksldjump"/>
          </p:cNvPr>
          <p:cNvSpPr/>
          <p:nvPr/>
        </p:nvSpPr>
        <p:spPr>
          <a:xfrm>
            <a:off x="2000232" y="1285860"/>
            <a:ext cx="171451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Духовно-нравственное</a:t>
            </a:r>
            <a:r>
              <a:rPr lang="ru-RU" sz="1400" dirty="0" smtClean="0"/>
              <a:t>  развитие</a:t>
            </a:r>
            <a:endParaRPr lang="ru-RU" sz="1400" dirty="0"/>
          </a:p>
        </p:txBody>
      </p:sp>
      <p:sp>
        <p:nvSpPr>
          <p:cNvPr id="11" name="Овал 10">
            <a:hlinkClick r:id="rId6" action="ppaction://hlinksldjump"/>
          </p:cNvPr>
          <p:cNvSpPr/>
          <p:nvPr/>
        </p:nvSpPr>
        <p:spPr>
          <a:xfrm>
            <a:off x="4714876" y="1285860"/>
            <a:ext cx="171451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Гражданское и патриотическое воспитание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>
            <a:hlinkClick r:id="rId7" action="ppaction://hlinksldjump"/>
          </p:cNvPr>
          <p:cNvSpPr/>
          <p:nvPr/>
        </p:nvSpPr>
        <p:spPr>
          <a:xfrm>
            <a:off x="4857752" y="4357694"/>
            <a:ext cx="1714512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/>
              <a:t>Трудовое воспитание и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профессиональное</a:t>
            </a:r>
            <a:r>
              <a:rPr lang="ru-RU" sz="1300" dirty="0" smtClean="0"/>
              <a:t> самоопределение</a:t>
            </a:r>
            <a:endParaRPr lang="ru-RU" sz="1300" dirty="0"/>
          </a:p>
        </p:txBody>
      </p:sp>
      <p:sp>
        <p:nvSpPr>
          <p:cNvPr id="14" name="Овал 13">
            <a:hlinkClick r:id="rId8" action="ppaction://hlinksldjump"/>
          </p:cNvPr>
          <p:cNvSpPr/>
          <p:nvPr/>
        </p:nvSpPr>
        <p:spPr>
          <a:xfrm>
            <a:off x="428596" y="2857496"/>
            <a:ext cx="171451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Приобщение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ru-RU" sz="1400" dirty="0" smtClean="0"/>
              <a:t> к культурному наследию</a:t>
            </a:r>
            <a:endParaRPr lang="ru-RU" sz="1300" dirty="0"/>
          </a:p>
        </p:txBody>
      </p:sp>
      <p:sp>
        <p:nvSpPr>
          <p:cNvPr id="15" name="Овал 14">
            <a:hlinkClick r:id="rId9" action="ppaction://hlinksldjump"/>
          </p:cNvPr>
          <p:cNvSpPr/>
          <p:nvPr/>
        </p:nvSpPr>
        <p:spPr>
          <a:xfrm>
            <a:off x="1785918" y="4500570"/>
            <a:ext cx="171451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Физическое развитие 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культура</a:t>
            </a:r>
            <a:r>
              <a:rPr lang="ru-RU" sz="1400" dirty="0" smtClean="0"/>
              <a:t> здоровья</a:t>
            </a:r>
            <a:endParaRPr lang="ru-RU" sz="1300" dirty="0"/>
          </a:p>
        </p:txBody>
      </p:sp>
      <p:sp>
        <p:nvSpPr>
          <p:cNvPr id="16" name="Овал 15">
            <a:hlinkClick r:id="rId10" action="ppaction://hlinksldjump"/>
          </p:cNvPr>
          <p:cNvSpPr/>
          <p:nvPr/>
        </p:nvSpPr>
        <p:spPr>
          <a:xfrm>
            <a:off x="6500826" y="2857496"/>
            <a:ext cx="171451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Экологическое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воспитание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92871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Проектный портфель 5-9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357298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14311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Ведущий</a:t>
            </a:r>
            <a:r>
              <a:rPr lang="ru-RU" sz="1600" dirty="0" smtClean="0"/>
              <a:t> вид деятельности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85749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Механизмы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643314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МТБ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357694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14282" y="5214950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285984" y="1142984"/>
            <a:ext cx="685801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партнерских отношений с родителями;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содействие социализации обучающихся в семье;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учет индивидуальных и возрастных особенностей обучающихся, культурных и социальных потребностей их семей;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85984" y="2214554"/>
            <a:ext cx="40391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Клубная деятельность, профессиональные пробы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357422" y="2714620"/>
            <a:ext cx="678657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Исследование родословной семей с использованием различных методик;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Разработка и внедрение рабочих программ во внеурочную деятельность школы;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Совместные выставки прикладного творчества учащихся и мастеров;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57422" y="3643314"/>
            <a:ext cx="6786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Макет-конструктор “Древо семьи”- 7 поколений;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электронная программа по созданию теруччу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357422" y="4286256"/>
            <a:ext cx="657229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Повышение у ребенка, родителей чувства собственного и фамильного достоинства;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навыков, сохранение преемственности и развитие традиционных промыслов;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357422" y="5286388"/>
            <a:ext cx="65722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Доля семей, изучивших свою родословную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142852"/>
            <a:ext cx="7786710" cy="93978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«Удьуор утумун оскуолата» (5-9 классы)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357298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14311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Ведущий</a:t>
            </a:r>
            <a:r>
              <a:rPr lang="ru-RU" sz="1600" dirty="0" smtClean="0"/>
              <a:t> вид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85749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Механизмы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643314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МТБ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357694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14282" y="5214950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285984" y="1142984"/>
            <a:ext cx="685801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мотивов и ценностей обучающегося в сфере отношений к Отечеству и малой родине; приобщение обучающихся к культурным ценностям своего народа, своей этнической или социокультурной группы, базовым национальным ценностям российского общества, общечеловеческим ценностям;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85984" y="2214554"/>
            <a:ext cx="40391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Клубная деятельность, профессиональные пробы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357422" y="2571744"/>
            <a:ext cx="678657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Внеурочные занятия  «Моя Родина – Мегино-Кангаласский улус»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Дневники учащихся улуса ЕДД «Юные патриоты»,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Целевые прогулки и экскурсии к памятным местам;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Походы и поездки по историческим местам улуса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57422" y="3571876"/>
            <a:ext cx="55007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Фото-буклеты знаметитых людей улуса Атлас Мегино-Кангаласского улуса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357422" y="4286256"/>
            <a:ext cx="65722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знание  истории Мегино- Кангаласского улуса;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знание памятных мест наслега и улуса;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357422" y="5143512"/>
            <a:ext cx="65722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Увеличение количества участников по направлению ЕДД «Юные патриоты»;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Увеличение охвата участников экскурсий  по памятным местам наслегов, района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214290"/>
            <a:ext cx="7786710" cy="93978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«Герой биир дойдулаахтарбынан киэн туттабын» (5-9)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357298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285992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Ведущий</a:t>
            </a:r>
            <a:r>
              <a:rPr lang="ru-RU" sz="1600" dirty="0" smtClean="0"/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вид</a:t>
            </a:r>
            <a:r>
              <a:rPr lang="ru-RU" sz="1600" dirty="0" smtClean="0"/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071810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Механизмы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92906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МТБ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64344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14282" y="5429264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285984" y="1071546"/>
            <a:ext cx="685801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мотивов и ценностей обучающегося в сфере отношений к природе; формирование готовности обучающихся к социальному взаимодействию по вопросам улучшения экологического качества окружающей среды, устойчивого развития территории; осознание обучающимися взаимной связи здоровья человека и экологического состояния окружающей его среды;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85984" y="2357430"/>
            <a:ext cx="40391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Клубная деятельность, профессиональные пробы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357422" y="3000372"/>
            <a:ext cx="678657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Велопробеги туристические слеты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НПК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участие в работе каникулярных школ (в рамках сетевых образовательных программ)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57422" y="4000504"/>
            <a:ext cx="55007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Атлас Мегино-Кангаласского улуса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357422" y="4714884"/>
            <a:ext cx="65722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Расширение и углубление знаний об окружающем мире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357422" y="5500702"/>
            <a:ext cx="65722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Доля детей,  участников в экологических конкурсах, грантовых проектах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214290"/>
            <a:ext cx="7786710" cy="93978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sah-RU" sz="2800" b="1" dirty="0" smtClean="0">
                <a:latin typeface="Times New Roman" pitchFamily="18" charset="0"/>
                <a:cs typeface="Times New Roman" pitchFamily="18" charset="0"/>
              </a:rPr>
              <a:t>Төрөөбүт дойдум айылҕатын харыстыыбын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 (5-9)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357298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285992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Ведущий</a:t>
            </a:r>
            <a:r>
              <a:rPr lang="ru-RU" sz="1600" dirty="0" smtClean="0"/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вид</a:t>
            </a:r>
            <a:r>
              <a:rPr lang="ru-RU" sz="1600" dirty="0" smtClean="0"/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071810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Механизмы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92906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МТБ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64344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14282" y="5429264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285984" y="1071546"/>
            <a:ext cx="685801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мотивов и ценностей обучающегося в сфере трудовых отношений и выбора будущей профессии; развитие собственных представлений о перспективах своего профессионального образования и будущей профессиональной деятельности; приобретение практического опыта, соответствующего интересам и способностям обучающихся;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85984" y="2357430"/>
            <a:ext cx="40391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Клубная деятельность, профессиональные пробы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357422" y="3000372"/>
            <a:ext cx="678657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Практикоориентированные занятия, кружки, экскурсии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ВУД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 8 класса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JuniorSkills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57422" y="4000504"/>
            <a:ext cx="55007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Улусный технопарк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357422" y="4643446"/>
            <a:ext cx="65722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у обучающихся мотивации к труду, потребности к приобретению профессии;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357422" y="5500702"/>
            <a:ext cx="65722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Доля учащихся, имеющих личный профессиональный план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214290"/>
            <a:ext cx="7786710" cy="93978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sah-RU" sz="2800" b="1" dirty="0" smtClean="0">
                <a:latin typeface="Times New Roman" pitchFamily="18" charset="0"/>
                <a:cs typeface="Times New Roman" pitchFamily="18" charset="0"/>
              </a:rPr>
              <a:t>Идэни талыы – олоххо сүрүн хардыы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 (5-9)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357298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285992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Ведущий</a:t>
            </a:r>
            <a:r>
              <a:rPr lang="ru-RU" sz="1600" dirty="0" smtClean="0"/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вид</a:t>
            </a:r>
            <a:r>
              <a:rPr lang="ru-RU" sz="1600" dirty="0" smtClean="0"/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071810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Механизмы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92906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МТБ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64344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14282" y="5429264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285984" y="1071546"/>
            <a:ext cx="685801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мотивационно-ценностных отношений обучающегося в сфере здорового образа жизни;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установки на систематические занятия физической культурой и спортом, готовности к выбору индивидуальных режимов двигательной активности на основе культурно- исторических традиций народа.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85984" y="2357430"/>
            <a:ext cx="40391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Клубная деятельность, профессиональные пробы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357422" y="3071810"/>
            <a:ext cx="678657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Внедрение на уроках физической культуры, занятиях ВУД; соревнования, конкурсы, игры, викторины, спартакиады, физминутки, зарядки на переменах с элементами движений национальных видов спорта  ит.д.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57422" y="3929066"/>
            <a:ext cx="5572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Оборудования и материалы для национальных видов спорта: перетягивание палки.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357422" y="4643446"/>
            <a:ext cx="65722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результативное участие в муниципальном уровне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357422" y="5357826"/>
            <a:ext cx="65722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Количество ОО,  внедряющих национальные виды спорта на уроках ФК; Увеличение охвата учащихся  физкульт. минутками; Результаты соревнований.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214290"/>
            <a:ext cx="7786710" cy="93978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«Манчаары сиэттэрэ» (5-9)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357298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285992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Ведущий</a:t>
            </a:r>
            <a:r>
              <a:rPr lang="ru-RU" sz="1600" dirty="0" smtClean="0"/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вид</a:t>
            </a:r>
            <a:r>
              <a:rPr lang="ru-RU" sz="1600" dirty="0" smtClean="0"/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071810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Механизмы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92906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МТБ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64344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14282" y="5429264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285984" y="1071546"/>
            <a:ext cx="685801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мотивационно-ценностных отношений обучающегося в сфере искусства;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развитие способности к эмоционально-ценностному освоению мира, самовыражению и ориентации в художественном и нравственном пространстве культуры; воспитание уважения к истории культуры своего народа;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85984" y="2357430"/>
            <a:ext cx="40391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Клубная деятельность, профессиональные пробы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357422" y="2857496"/>
            <a:ext cx="678657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Поисковая работа учащихся, педагогов и родителей по изучению жизни и деятельности Гоголева Семена Иннокентьевича – АмынньыкыУус, именитого мастера-изготовителя якутского хомуса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Организация летнего этнофольклорного лагеря для учащихся;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Участие в фестивале коллективного исполнения игры на хомусе.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28860" y="4071942"/>
            <a:ext cx="55721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Якутские национальные инструменты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357422" y="4643446"/>
            <a:ext cx="65722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ансамблевое исполнение игры на хомусе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357422" y="5357826"/>
            <a:ext cx="65722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Увеличение количество участников в поисковой работе, количество коллективов исполнения игры на хомусе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214290"/>
            <a:ext cx="7786710" cy="93978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sah-RU" sz="2800" b="1" dirty="0" smtClean="0">
                <a:latin typeface="Times New Roman" pitchFamily="18" charset="0"/>
                <a:cs typeface="Times New Roman" pitchFamily="18" charset="0"/>
              </a:rPr>
              <a:t>Хомус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 (5-9)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857488" y="2714620"/>
            <a:ext cx="2571768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Основное общее образование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10-11 классы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rId4" action="ppaction://hlinksldjump"/>
          </p:cNvPr>
          <p:cNvSpPr/>
          <p:nvPr/>
        </p:nvSpPr>
        <p:spPr>
          <a:xfrm>
            <a:off x="2000232" y="1285860"/>
            <a:ext cx="171451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Духовно-нравственное</a:t>
            </a:r>
            <a:r>
              <a:rPr lang="ru-RU" sz="1400" dirty="0" smtClean="0"/>
              <a:t>  развитие</a:t>
            </a:r>
            <a:endParaRPr lang="ru-RU" sz="1400" dirty="0"/>
          </a:p>
        </p:txBody>
      </p:sp>
      <p:sp>
        <p:nvSpPr>
          <p:cNvPr id="11" name="Овал 10">
            <a:hlinkClick r:id="rId5" action="ppaction://hlinksldjump"/>
          </p:cNvPr>
          <p:cNvSpPr/>
          <p:nvPr/>
        </p:nvSpPr>
        <p:spPr>
          <a:xfrm>
            <a:off x="4714876" y="1285860"/>
            <a:ext cx="171451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Гражданское и патриотическое воспитание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>
            <a:hlinkClick r:id="rId6" action="ppaction://hlinksldjump"/>
          </p:cNvPr>
          <p:cNvSpPr/>
          <p:nvPr/>
        </p:nvSpPr>
        <p:spPr>
          <a:xfrm>
            <a:off x="4857752" y="4357694"/>
            <a:ext cx="1714512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/>
              <a:t>Трудовое воспитание и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профессиональное</a:t>
            </a:r>
            <a:r>
              <a:rPr lang="ru-RU" sz="1300" dirty="0" smtClean="0"/>
              <a:t> самоопределение</a:t>
            </a:r>
            <a:endParaRPr lang="ru-RU" sz="1300" dirty="0"/>
          </a:p>
        </p:txBody>
      </p:sp>
      <p:sp>
        <p:nvSpPr>
          <p:cNvPr id="14" name="Овал 13">
            <a:hlinkClick r:id="rId7" action="ppaction://hlinksldjump"/>
          </p:cNvPr>
          <p:cNvSpPr/>
          <p:nvPr/>
        </p:nvSpPr>
        <p:spPr>
          <a:xfrm>
            <a:off x="428596" y="2857496"/>
            <a:ext cx="171451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Приобщение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ru-RU" sz="1400" dirty="0" smtClean="0"/>
              <a:t> к культурному наследию</a:t>
            </a:r>
            <a:endParaRPr lang="ru-RU" sz="1300" dirty="0"/>
          </a:p>
        </p:txBody>
      </p:sp>
      <p:sp>
        <p:nvSpPr>
          <p:cNvPr id="15" name="Овал 14">
            <a:hlinkClick r:id="rId8" action="ppaction://hlinksldjump"/>
          </p:cNvPr>
          <p:cNvSpPr/>
          <p:nvPr/>
        </p:nvSpPr>
        <p:spPr>
          <a:xfrm>
            <a:off x="1785918" y="4500570"/>
            <a:ext cx="171451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Физическое развитие и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культура</a:t>
            </a:r>
            <a:r>
              <a:rPr lang="ru-RU" sz="1400" dirty="0" smtClean="0"/>
              <a:t> здоровья</a:t>
            </a:r>
            <a:endParaRPr lang="ru-RU" sz="1300" dirty="0"/>
          </a:p>
        </p:txBody>
      </p:sp>
      <p:sp>
        <p:nvSpPr>
          <p:cNvPr id="16" name="Овал 15">
            <a:hlinkClick r:id="rId9" action="ppaction://hlinksldjump"/>
          </p:cNvPr>
          <p:cNvSpPr/>
          <p:nvPr/>
        </p:nvSpPr>
        <p:spPr>
          <a:xfrm>
            <a:off x="6500826" y="2857496"/>
            <a:ext cx="171451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Экологическое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воспитание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71538" y="214290"/>
            <a:ext cx="7658096" cy="92871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Проектный портфель 10-11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428736"/>
            <a:ext cx="264320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3000364" y="1214422"/>
            <a:ext cx="6143636" cy="100013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и развитие  у обучающихся уважительного отношения к родителям, прародителям; воспитание ответственного отношения к созданию и сохранению семьи на основе осознанного принятия ценностей семейной жизни.</a:t>
            </a:r>
          </a:p>
          <a:p>
            <a:pPr>
              <a:buNone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214554"/>
            <a:ext cx="264320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Ведущий вид деятельности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2214554"/>
            <a:ext cx="61436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Индивидуальная проектная деятельность, профессиональные пробы, начальное профессиональное обучение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3143248"/>
            <a:ext cx="264320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Механизмы</a:t>
            </a:r>
            <a:endParaRPr lang="ru-RU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071802" y="2928934"/>
            <a:ext cx="578647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Связь родословной семей с историей наслега; образовательные экспедиции по улусу, НПК, создание научно-методических лабораторий по наслегам по созданию электронной базы родословной, книг и брошюр по родственным связям;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4071942"/>
            <a:ext cx="264320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МТБ</a:t>
            </a:r>
            <a:endParaRPr lang="ru-RU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143240" y="4143380"/>
            <a:ext cx="542928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Макет-конструктор “Древо семьи”-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9 поколений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4929198"/>
            <a:ext cx="264320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43240" y="4786322"/>
            <a:ext cx="535785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Создание базы родословных в электронной форме по наслегам;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Создание сети школ народных мастеров улуса; Выпуск брошюр, книг;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>
            <a:hlinkClick r:id="rId3" action="ppaction://hlinksldjump"/>
          </p:cNvPr>
          <p:cNvSpPr/>
          <p:nvPr/>
        </p:nvSpPr>
        <p:spPr>
          <a:xfrm>
            <a:off x="214282" y="5643578"/>
            <a:ext cx="264320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71802" y="5572140"/>
            <a:ext cx="50006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Доля семей изучивших свою родословную,  трудоустройство и самозанятость выпускников.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78581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Удьуор утумун оскуолата (10-11 кл.)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428736"/>
            <a:ext cx="264320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285992"/>
            <a:ext cx="264320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Ведущий вид деятельности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143248"/>
            <a:ext cx="264320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Механизмы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929066"/>
            <a:ext cx="264320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МТБ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714884"/>
            <a:ext cx="264320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14282" y="5500702"/>
            <a:ext cx="264320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071802" y="1071546"/>
            <a:ext cx="592935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российской гражданской идентичности, гражданской позиции активного и ответственного члена российского общества; содействие в осознанной выработке собственной позиции по отношению к общественно-политическим событиям прошлого и настоящего на основе осознания и осмысления истории, духовных ценностей и достижений  страны и народа.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28926" y="2357430"/>
            <a:ext cx="63946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Индивидуальная проектная деятельность, профессиональные пробы,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начальное профессиональное обучение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000364" y="3071810"/>
            <a:ext cx="578647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Дневники учащихся улуса; Музейные, библиотечные уроки; Военно-полевые сборы для учащихся 10 кл., организация туров  по историческим местам,  Межведомственный проект в Белоруссию;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71802" y="4000504"/>
            <a:ext cx="40410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ah-RU" sz="1600" dirty="0" smtClean="0">
                <a:latin typeface="Times New Roman" pitchFamily="18" charset="0"/>
                <a:cs typeface="Times New Roman" pitchFamily="18" charset="0"/>
              </a:rPr>
              <a:t>Фото-буклеты знаменитых людей улуса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000364" y="4572008"/>
            <a:ext cx="49292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Знание  истории Мегино- Кангаласского улуса;</a:t>
            </a:r>
          </a:p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знание памятных мест наслега и улуса;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3143240" y="5500702"/>
            <a:ext cx="550072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Анкетирование выявления по уровню патриотизма;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7786710" cy="107157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Герой биир дойдулаахтарбынан киэн туттабын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(10-11)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Нормативно- правовая база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2018-2027 гг- Десятилетие Детства в Российской Федерации:</a:t>
            </a:r>
          </a:p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Указ Президента Российской Федерации от 29 мая 2017 года № 240 "Об объявлении в Российской Федерации Десятилетия детства";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План основных мероприятий до 2020 года, проводимых в рамках Десятилетия детства, утвержденный  распоряжением Правительства Российской Федерации от 6 июля 2018 г. № 1375-р;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2017-2021гг- реализация Программы развития образования в Мегино- Кангаласском улусе Республики Саха (Якутия) «Мэ</a:t>
            </a:r>
            <a:r>
              <a:rPr lang="sah-RU" dirty="0" smtClean="0">
                <a:latin typeface="Times New Roman" pitchFamily="18" charset="0"/>
                <a:cs typeface="Times New Roman" pitchFamily="18" charset="0"/>
              </a:rPr>
              <a:t>ҥэ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кэскилэ-6»,  утвержденной Постановлением Главы МР «Мегино- Кангаласский улус» от 17 ноября 2016г. №189-п;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2018-2021гг – реализация Портфеля проектов Концепции воспитания в МР «Мегино-Кангаласский улус».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42873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содержание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285992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Ведущий вид деятельности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143248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Механизмы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929066"/>
            <a:ext cx="185738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МТБ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643446"/>
            <a:ext cx="185738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14282" y="5500702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285984" y="1071546"/>
            <a:ext cx="685801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развитие у обучающихся экологической культуры, бережного отношения к родной земле, природным богатствам; воспитание чувства ответственности за состояние природных ресурсов, формирование умений и навыков разумного природопользования, нетерпимого отношения к действиям, приносящим вред экологии; приобретение опыта эколого-направленной деятельности;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57422" y="2214554"/>
            <a:ext cx="54938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Индивидуальная проектная деятельность, профессиональные пробы,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начальное профессиональное обучение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357422" y="3071810"/>
            <a:ext cx="67865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Велопробеги,  туристические слеты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НПК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участие в работе каникулярных школ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Уход за памятными местами наслегов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28860" y="4000504"/>
            <a:ext cx="32861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Атлас Мегино-Кангаласского улуса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357422" y="4572008"/>
            <a:ext cx="635798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Приобретение научных знаний, практический опыт в природной, социальной экологии и экологии личности, взгляды и убеждения, ценностно-нравственные ориентации, обуславливающие экологическую направленность личности.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357422" y="5643578"/>
            <a:ext cx="550072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Количество участников велопробега,  увеличение участников НПК.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7786710" cy="107157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sah-RU" sz="2800" b="1" dirty="0" smtClean="0">
                <a:latin typeface="Times New Roman" pitchFamily="18" charset="0"/>
                <a:cs typeface="Times New Roman" pitchFamily="18" charset="0"/>
              </a:rPr>
              <a:t>Төрөөбүт дойдум айылҕатын харыстыыбын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(10-11)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357298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содержание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214554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Ведущий вид деятельности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000372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Механизмы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786190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МТБ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572008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14282" y="5357826"/>
            <a:ext cx="185738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285984" y="1142984"/>
            <a:ext cx="685801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Осознанный выбор будущей профессии и возможностей реализации собственных жизненных планов, формирование отношения к профессиональной деятельности как возможности участия в решении личных, общественных, государственных, общенациональных проблем, воспитание уважения к труду и людям труда, трудовым достижениям;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57422" y="2285992"/>
            <a:ext cx="59293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Индивидуальная проектная деятельность, профессиональные пробы,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начальное профессиональное обучение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357422" y="3000372"/>
            <a:ext cx="67865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Профессиональные консультации, ярмарка учебных заведений, экскурсии</a:t>
            </a:r>
          </a:p>
          <a:p>
            <a:pPr algn="just"/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JuniorSkills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WorldSkills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57422" y="3571876"/>
            <a:ext cx="60007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Муниципальные профориентационны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центры на базе ОО и дополнительного образования: инженерно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технические, естественно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научные, эстетические и др., центры допрофессиональной подготовки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357422" y="4500570"/>
            <a:ext cx="65722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Выявление  уровня готовности к обучению, уверенности в выборе профессии;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357422" y="5429264"/>
            <a:ext cx="65722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Доля выпускников, определившихся со своим профессиональным будущим.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7786710" cy="93978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sah-RU" sz="2800" b="1" dirty="0" smtClean="0">
                <a:latin typeface="Times New Roman" pitchFamily="18" charset="0"/>
                <a:cs typeface="Times New Roman" pitchFamily="18" charset="0"/>
              </a:rPr>
              <a:t>Идэни талыы – олоххо сүрүн хардыы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(10-11)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357298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содержание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14311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Ведущий вид деятельности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000372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Механизмы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786190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МТБ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572008"/>
            <a:ext cx="185738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14282" y="5429264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285984" y="1142984"/>
            <a:ext cx="685801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у подрастающего поколения ответственного отношения к своему здоровью и потребности в здоровом образе жизни, физическом самосовершенствовании, занятиях спортивно-оздоровительной деятельностью на примере  своих предков и на основе культурно- исторических традиций народа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57422" y="2143116"/>
            <a:ext cx="58579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Индивидуальная проектная деятельность, профессиональные пробы,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начальное профессиональное обучение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357422" y="2928934"/>
            <a:ext cx="678657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Соревнования, конкурсы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57422" y="3714752"/>
            <a:ext cx="55946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Оборудования и материалы для национальных видов спорта: хабылык, хаамыска, нарты, перетягивание палки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285984" y="4572007"/>
            <a:ext cx="65722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Активное и результативное участие в региональных, российских, международных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национальных спортивных играх.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357422" y="5429264"/>
            <a:ext cx="65722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Количество участников муниципальных  этапов соревнований;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Результаты  соревнований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7358114" cy="78581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«Манчаары    сиэттэрэ» (10-11)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357298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содержание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14311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Ведущий вид деятельности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000372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Механизмы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857628"/>
            <a:ext cx="185738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МТБ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572008"/>
            <a:ext cx="185738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14282" y="5429264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285984" y="1214422"/>
            <a:ext cx="685801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Воспитание эстетического отношения к миру, с учетом историко-культурной и этнической специфики региона и традиций народа саха.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57422" y="2214554"/>
            <a:ext cx="549381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Индивидуальная проектная деятельность, профессиональные пробы,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начальное профессиональное обучение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357422" y="2928934"/>
            <a:ext cx="67865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Организация экскурсии для учащихся в Музей и центр хомуса народов мира.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Участие в фестивале коллективного исполнения игры на хомусе.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57422" y="3857628"/>
            <a:ext cx="559460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Якутские национальные инструменты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357422" y="4643446"/>
            <a:ext cx="65722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Ансамблевое исполнение игры на хомусе</a:t>
            </a: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357422" y="5143512"/>
            <a:ext cx="657229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Количество коллективов исполнения игры на хомусе;</a:t>
            </a: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Качество исполнения по результатам конкурсов.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428604"/>
            <a:ext cx="7500990" cy="65403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sah-RU" sz="2800" b="1" dirty="0" smtClean="0">
                <a:latin typeface="Times New Roman" pitchFamily="18" charset="0"/>
                <a:cs typeface="Times New Roman" pitchFamily="18" charset="0"/>
              </a:rPr>
              <a:t>Хомус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 (10-11)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50" y="357188"/>
            <a:ext cx="714375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год - ГОД ДЕТСТВА "</a:t>
            </a:r>
            <a:r>
              <a:rPr lang="ru-RU" b="1" dirty="0" err="1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Мэнэ-Кэскилэ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" </a:t>
            </a:r>
          </a:p>
          <a:p>
            <a:pPr algn="ctr">
              <a:defRPr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 </a:t>
            </a:r>
            <a:r>
              <a:rPr lang="ru-RU" b="1" dirty="0" err="1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Мегино-Кангаласском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улусе</a:t>
            </a:r>
          </a:p>
          <a:p>
            <a:pPr algn="ctr">
              <a:defRPr/>
            </a:pPr>
            <a:r>
              <a:rPr lang="ru-RU" dirty="0" smtClean="0">
                <a:solidFill>
                  <a:srgbClr val="003399"/>
                </a:solidFill>
                <a:latin typeface="Times New Roman"/>
              </a:rPr>
              <a:t> </a:t>
            </a:r>
            <a:endParaRPr lang="ru-RU" dirty="0">
              <a:solidFill>
                <a:srgbClr val="003399"/>
              </a:solidFill>
              <a:latin typeface="Times New Roman"/>
            </a:endParaRPr>
          </a:p>
          <a:p>
            <a:pPr algn="ctr">
              <a:defRPr/>
            </a:pPr>
            <a:endParaRPr lang="ru-RU" dirty="0">
              <a:solidFill>
                <a:srgbClr val="003399"/>
              </a:solidFill>
              <a:latin typeface="+mj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214421"/>
          <a:ext cx="8929718" cy="4892407"/>
        </p:xfrm>
        <a:graphic>
          <a:graphicData uri="http://schemas.openxmlformats.org/drawingml/2006/table">
            <a:tbl>
              <a:tblPr/>
              <a:tblGrid>
                <a:gridCol w="1831762"/>
                <a:gridCol w="1373799"/>
                <a:gridCol w="1448759"/>
                <a:gridCol w="1401663"/>
                <a:gridCol w="1499938"/>
                <a:gridCol w="1373797"/>
              </a:tblGrid>
              <a:tr h="1201404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0" i="0" u="none" strike="noStrike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r>
                        <a:rPr lang="ru-RU" sz="1100" b="1" i="0" u="none" strike="noStrike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Духовно- </a:t>
                      </a: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нравственное развитие</a:t>
                      </a:r>
                      <a:r>
                        <a:rPr lang="ru-RU" sz="1100" b="0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0" i="1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«Уважаю исторические и духовные корни своего народа»</a:t>
                      </a:r>
                      <a:r>
                        <a:rPr lang="ru-RU" sz="1100" b="1" i="1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(проект "</a:t>
                      </a:r>
                      <a:r>
                        <a:rPr lang="ru-RU" sz="1100" b="1" i="1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Удьуор</a:t>
                      </a:r>
                      <a:r>
                        <a:rPr lang="ru-RU" sz="1100" b="1" i="1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i="1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утумун</a:t>
                      </a:r>
                      <a:r>
                        <a:rPr lang="ru-RU" sz="1100" b="1" i="1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i="1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оскуолата</a:t>
                      </a:r>
                      <a:r>
                        <a:rPr lang="ru-RU" sz="1100" b="1" i="1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")</a:t>
                      </a:r>
                      <a:endParaRPr lang="ru-RU" sz="1100" b="0" i="0" u="none" strike="noStrike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НПК для родителей  "</a:t>
                      </a:r>
                      <a:r>
                        <a:rPr lang="ru-RU" sz="1100" b="1" i="0" u="none" strike="noStrike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Саха уорэ5э» (апрель)</a:t>
                      </a:r>
                      <a:endParaRPr lang="ru-RU" sz="1100" b="1" i="0" u="none" strike="noStrike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  <a:r>
                        <a:rPr lang="ru-RU" sz="1100" b="1" i="0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Аймах</a:t>
                      </a: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i="0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ааҕыыта" </a:t>
                      </a: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проект </a:t>
                      </a:r>
                      <a:r>
                        <a:rPr lang="ru-RU" sz="1100" b="1" i="0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Харанской</a:t>
                      </a: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СОШ (май)</a:t>
                      </a:r>
                      <a:endParaRPr lang="ru-RU" sz="1100" b="1" i="0" u="none" strike="noStrike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089776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0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Гражданское и патриотическое воспитание</a:t>
                      </a:r>
                      <a:r>
                        <a:rPr lang="ru-RU" sz="1100" b="0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100" b="0" i="1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«Горжусь земляками- героями» </a:t>
                      </a:r>
                      <a:r>
                        <a:rPr lang="ru-RU" sz="1100" b="1" i="1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(проект "Герой </a:t>
                      </a:r>
                      <a:r>
                        <a:rPr lang="ru-RU" sz="1100" b="1" i="1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биир</a:t>
                      </a:r>
                      <a:r>
                        <a:rPr lang="ru-RU" sz="1100" b="1" i="1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i="1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дойдулаахтарбынан</a:t>
                      </a:r>
                      <a:r>
                        <a:rPr lang="ru-RU" sz="1100" b="1" i="1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i="1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киэн</a:t>
                      </a:r>
                      <a:r>
                        <a:rPr lang="ru-RU" sz="1100" b="1" i="1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i="1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туттабын</a:t>
                      </a:r>
                      <a:r>
                        <a:rPr lang="ru-RU" sz="1100" b="1" i="1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")</a:t>
                      </a:r>
                      <a:endParaRPr lang="ru-RU" sz="1100" b="0" i="0" u="none" strike="noStrike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Военно-полевые сборы для учащихся 10 </a:t>
                      </a:r>
                      <a:r>
                        <a:rPr lang="ru-RU" sz="1100" b="1" i="0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кл</a:t>
                      </a: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, </a:t>
                      </a:r>
                      <a:r>
                        <a:rPr lang="ru-RU" sz="1100" b="1" i="0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посв</a:t>
                      </a: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30-летию вывода войск из Афганистана, "</a:t>
                      </a:r>
                      <a:r>
                        <a:rPr lang="ru-RU" sz="1100" b="1" i="0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Кыыс</a:t>
                      </a: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о5о </a:t>
                      </a:r>
                      <a:r>
                        <a:rPr lang="ru-RU" sz="1100" b="1" i="0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уьуйаана</a:t>
                      </a: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", проект МБОУ "</a:t>
                      </a:r>
                      <a:r>
                        <a:rPr lang="ru-RU" sz="1100" b="1" i="0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Хаптагайская</a:t>
                      </a: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СОШ"    - по </a:t>
                      </a:r>
                      <a:r>
                        <a:rPr lang="ru-RU" sz="1100" b="1" i="0" u="none" strike="noStrike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КМО (май)</a:t>
                      </a:r>
                      <a:endParaRPr lang="ru-RU" sz="1100" b="1" i="0" u="none" strike="noStrike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Издание дневников обучающихся "</a:t>
                      </a:r>
                      <a:r>
                        <a:rPr lang="ru-RU" sz="1100" b="1" i="0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Мэнэ-Ханалас</a:t>
                      </a: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i="0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уорэнээччитин</a:t>
                      </a: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i="0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куннугэ</a:t>
                      </a: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 составители: авторский коллектив </a:t>
                      </a:r>
                      <a:r>
                        <a:rPr lang="ru-RU" sz="1100" b="1" i="0" u="none" strike="noStrike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педагогов</a:t>
                      </a:r>
                      <a:r>
                        <a:rPr lang="ru-RU" sz="1100" b="1" i="0" u="none" strike="noStrike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МСОШ</a:t>
                      </a:r>
                      <a:r>
                        <a:rPr lang="ru-RU" sz="1100" b="1" i="0" u="none" strike="noStrike" baseline="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 (июнь)</a:t>
                      </a:r>
                      <a:endParaRPr lang="ru-RU" sz="1100" b="1" i="0" u="none" strike="noStrike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100" b="0" i="0" u="none" strike="noStrike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Межведомственный патриотический десант "Что бы помнили» (ноябрь)</a:t>
                      </a:r>
                    </a:p>
                    <a:p>
                      <a:pPr algn="just" fontAlgn="ctr"/>
                      <a:endParaRPr lang="ru-RU" sz="1100" b="1" i="0" u="none" strike="noStrike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60122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0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 </a:t>
                      </a: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Экологическое воспитание</a:t>
                      </a:r>
                      <a:r>
                        <a:rPr lang="ru-RU" sz="1100" b="0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100" b="0" i="1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«Берегу уникальную природу родного края </a:t>
                      </a:r>
                      <a:r>
                        <a:rPr lang="ru-RU" sz="1100" b="1" i="1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(проект "</a:t>
                      </a:r>
                      <a:r>
                        <a:rPr lang="ru-RU" sz="1100" b="1" i="1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Торообут</a:t>
                      </a:r>
                      <a:r>
                        <a:rPr lang="ru-RU" sz="1100" b="1" i="1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i="1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дойдум</a:t>
                      </a:r>
                      <a:r>
                        <a:rPr lang="ru-RU" sz="1100" b="1" i="1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айыл5атын </a:t>
                      </a:r>
                      <a:r>
                        <a:rPr lang="ru-RU" sz="1100" b="1" i="1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харыстыыбын</a:t>
                      </a:r>
                      <a:r>
                        <a:rPr lang="ru-RU" sz="1100" b="1" i="1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")</a:t>
                      </a:r>
                      <a:endParaRPr lang="ru-RU" sz="1100" b="0" i="0" u="none" strike="noStrike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Экологические акции "Подкорми птиц",                         «</a:t>
                      </a:r>
                      <a:r>
                        <a:rPr lang="ru-RU" sz="1100" b="1" i="0" u="none" strike="noStrike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День Земли» (март)</a:t>
                      </a:r>
                      <a:endParaRPr lang="ru-RU" sz="1100" b="1" i="0" u="none" strike="noStrike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Экологические акции:  «</a:t>
                      </a:r>
                      <a:r>
                        <a:rPr lang="ru-RU" sz="1100" b="1" i="0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Голубой</a:t>
                      </a: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патруль», «День птиц</a:t>
                      </a:r>
                      <a:r>
                        <a:rPr lang="ru-RU" sz="1100" b="1" i="0" u="none" strike="noStrike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 (апрель)</a:t>
                      </a:r>
                      <a:endParaRPr lang="ru-RU" sz="1100" b="1" i="0" u="none" strike="noStrike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акция «Посади дерево»,                                  Велопробег "</a:t>
                      </a:r>
                      <a:r>
                        <a:rPr lang="ru-RU" sz="1100" b="1" i="0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Манчаары</a:t>
                      </a: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i="0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суолунан</a:t>
                      </a: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 по проекту </a:t>
                      </a:r>
                      <a:r>
                        <a:rPr lang="ru-RU" sz="1100" b="1" i="0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Догдогинской</a:t>
                      </a: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i="0" u="none" strike="noStrike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ООШ (май)</a:t>
                      </a:r>
                      <a:endParaRPr lang="ru-RU" sz="1100" b="1" i="0" u="none" strike="noStrike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Велопробег "</a:t>
                      </a:r>
                      <a:r>
                        <a:rPr lang="ru-RU" sz="1100" b="1" i="0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Манчаары</a:t>
                      </a: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i="0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суолунан</a:t>
                      </a: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 по проекту </a:t>
                      </a:r>
                      <a:r>
                        <a:rPr lang="ru-RU" sz="1100" b="1" i="0" u="none" strike="noStrike" dirty="0" err="1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Догдогинской</a:t>
                      </a: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ООШ,                  «День охраны природы</a:t>
                      </a:r>
                      <a:r>
                        <a:rPr lang="ru-RU" sz="1100" b="1" i="0" u="none" strike="noStrike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» (июнь)</a:t>
                      </a:r>
                      <a:endParaRPr lang="ru-RU" sz="1100" b="1" i="0" u="none" strike="noStrike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100" b="1" i="0" u="none" strike="noStrike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Велопробег "</a:t>
                      </a:r>
                      <a:r>
                        <a:rPr lang="ru-RU" sz="1100" b="1" i="0" u="none" strike="noStrike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Манчаары</a:t>
                      </a:r>
                      <a:r>
                        <a:rPr lang="ru-RU" sz="1100" b="1" i="0" u="none" strike="noStrike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1" i="0" u="none" strike="noStrike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суолунан</a:t>
                      </a:r>
                      <a:r>
                        <a:rPr lang="ru-RU" sz="1100" b="1" i="0" u="none" strike="noStrike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 по проекту </a:t>
                      </a:r>
                      <a:r>
                        <a:rPr lang="ru-RU" sz="1100" b="1" i="0" u="none" strike="noStrike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Догдогинской</a:t>
                      </a:r>
                      <a:r>
                        <a:rPr lang="ru-RU" sz="1100" b="1" i="0" u="none" strike="noStrike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ООШ (сентябрь)</a:t>
                      </a:r>
                    </a:p>
                    <a:p>
                      <a:pPr algn="just" fontAlgn="ctr"/>
                      <a:endParaRPr lang="ru-RU" sz="1100" b="1" i="0" u="none" strike="noStrike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57188" y="1285861"/>
          <a:ext cx="8643967" cy="4643468"/>
        </p:xfrm>
        <a:graphic>
          <a:graphicData uri="http://schemas.openxmlformats.org/drawingml/2006/table">
            <a:tbl>
              <a:tblPr/>
              <a:tblGrid>
                <a:gridCol w="1933891"/>
                <a:gridCol w="1429397"/>
                <a:gridCol w="1177150"/>
                <a:gridCol w="1345317"/>
                <a:gridCol w="1597563"/>
                <a:gridCol w="1160649"/>
              </a:tblGrid>
              <a:tr h="126680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Трудовое воспитание и профессиональное самоопределение </a:t>
                      </a:r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0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«Сохраняю и развиваю трудовые традиции» </a:t>
                      </a:r>
                      <a:r>
                        <a:rPr lang="ru-RU" sz="10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(проект "</a:t>
                      </a:r>
                      <a:r>
                        <a:rPr lang="ru-RU" sz="1000" b="1" i="1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Идэни</a:t>
                      </a:r>
                      <a:r>
                        <a:rPr lang="ru-RU" sz="10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1" i="1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талыы</a:t>
                      </a:r>
                      <a:r>
                        <a:rPr lang="ru-RU" sz="10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000" b="1" i="1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олоххо</a:t>
                      </a:r>
                      <a:r>
                        <a:rPr lang="ru-RU" sz="10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1" i="1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сурун</a:t>
                      </a:r>
                      <a:r>
                        <a:rPr lang="ru-RU" sz="10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1" i="1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хардыы</a:t>
                      </a:r>
                      <a:r>
                        <a:rPr lang="ru-RU" sz="1000" b="1" i="1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")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Ярмарка учебных заведений  (март)</a:t>
                      </a:r>
                    </a:p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Летние лагеря по направлениям 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ЕДД (июнь)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Летние </a:t>
                      </a:r>
                      <a:r>
                        <a:rPr lang="ru-RU" sz="1000" b="1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лагер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lang="ru-RU" sz="1000" b="1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июлб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)я 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фестиваль  детской общественной организации "</a:t>
                      </a:r>
                      <a:r>
                        <a:rPr lang="ru-RU" sz="1000" b="1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Мэнэ-Кэскилэ</a:t>
                      </a: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 -Вместе -мы сила единства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!» (ноябрь)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Чемпионат </a:t>
                      </a:r>
                      <a:r>
                        <a:rPr lang="en-US" sz="1000" b="1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JuniorSkills</a:t>
                      </a:r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 </a:t>
                      </a: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Чемпионат </a:t>
                      </a:r>
                      <a:r>
                        <a:rPr lang="en-US" sz="1000" b="1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WorldSkills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(декабрь)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266807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r>
                        <a:rPr lang="ru-RU" sz="1000" b="1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Физическое развитие и культура здоровья</a:t>
                      </a:r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0" i="1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«Укрепляю свое здоровье, веду здоровый образ жизни» </a:t>
                      </a:r>
                      <a:r>
                        <a:rPr lang="ru-RU" sz="1000" b="1" i="1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(проект "Манчаары сиэттэрэ" )</a:t>
                      </a:r>
                      <a:endParaRPr lang="ru-RU" sz="1000" b="0" i="0" u="none" strike="noStrike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Муниципальный этап конкурса "Игры 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предков« (февраль)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Первенство улуса по </a:t>
                      </a:r>
                      <a:r>
                        <a:rPr lang="ru-RU" sz="1000" b="1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мас-реслингу</a:t>
                      </a: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(март)           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Соревнования по якутским прыжкам: </a:t>
                      </a:r>
                      <a:r>
                        <a:rPr lang="ru-RU" sz="1000" b="1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ыстана</a:t>
                      </a: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00" b="1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куобах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(апрель)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Якутские настольные игры </a:t>
                      </a:r>
                      <a:r>
                        <a:rPr lang="ru-RU" sz="1000" b="1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Хабылык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lang="ru-RU" sz="1000" b="1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хаамсыка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якутская национальная борьба </a:t>
                      </a:r>
                      <a:r>
                        <a:rPr lang="ru-RU" sz="1000" b="1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хапсагай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(октябрь)</a:t>
                      </a:r>
                    </a:p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109854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6. </a:t>
                      </a:r>
                      <a:r>
                        <a:rPr lang="ru-RU" sz="1000" b="1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Приобщение детей к культурному наследию </a:t>
                      </a:r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0" i="1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"Ценю культурные ценности и идеалы народа" </a:t>
                      </a:r>
                      <a:r>
                        <a:rPr lang="ru-RU" sz="1000" b="1" i="1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(проект  "Хомус")</a:t>
                      </a:r>
                      <a:endParaRPr lang="ru-RU" sz="1000" b="0" i="0" u="none" strike="noStrike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обучающий семинар для педагогов "Методы обучения игры на </a:t>
                      </a:r>
                      <a:r>
                        <a:rPr lang="ru-RU" sz="1000" b="1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хомусе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</a:p>
                    <a:p>
                      <a:pPr algn="ctr" fontAlgn="ctr"/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(февраль)</a:t>
                      </a:r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Участие сводного коллектива </a:t>
                      </a:r>
                      <a:r>
                        <a:rPr lang="ru-RU" sz="1000" b="1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хомусистов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 культурной программе улусного  национального праздника </a:t>
                      </a:r>
                      <a:r>
                        <a:rPr lang="ru-RU" sz="1000" b="1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Ыьыах</a:t>
                      </a:r>
                      <a:r>
                        <a:rPr lang="ru-RU" sz="1000" b="1" i="0" u="none" strike="noStrike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(июнь)</a:t>
                      </a:r>
                      <a:endParaRPr lang="ru-RU" sz="1000" b="1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 fontAlgn="ctr"/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День </a:t>
                      </a:r>
                      <a:r>
                        <a:rPr lang="ru-RU" sz="1000" b="1" i="0" u="none" strike="noStrike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хомуса</a:t>
                      </a:r>
                      <a:r>
                        <a:rPr lang="ru-RU" sz="10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 РС(Я) (ноябрь)</a:t>
                      </a:r>
                    </a:p>
                    <a:p>
                      <a:pPr algn="just" fontAlgn="ctr"/>
                      <a:endParaRPr lang="ru-RU" sz="10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0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1619" marR="1619" marT="16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643042" y="357166"/>
            <a:ext cx="60007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2019 год - ГОД ДЕТСТВА "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Мэнэ-Кэскилэ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" </a:t>
            </a:r>
          </a:p>
          <a:p>
            <a:pPr algn="ctr"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Мегино-Кангаласском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улусе</a:t>
            </a:r>
          </a:p>
          <a:p>
            <a:pPr algn="ctr">
              <a:defRPr/>
            </a:pPr>
            <a:endParaRPr lang="ru-RU" dirty="0">
              <a:solidFill>
                <a:srgbClr val="FF0000"/>
              </a:solidFill>
              <a:latin typeface="+mj-lt"/>
            </a:endParaRPr>
          </a:p>
          <a:p>
            <a:pPr algn="ctr">
              <a:defRPr/>
            </a:pP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50" y="928688"/>
          <a:ext cx="8358216" cy="505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6072"/>
                <a:gridCol w="2786072"/>
                <a:gridCol w="2786072"/>
              </a:tblGrid>
              <a:tr h="92051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основных мероприятий до 2020 года, проводимых в рамках Десятилетия детства</a:t>
                      </a:r>
                      <a:endParaRPr lang="ru-RU" sz="1400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Программа развития образования в </a:t>
                      </a:r>
                      <a:r>
                        <a:rPr lang="ru-RU" sz="14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Мегино-Кангаласском</a:t>
                      </a:r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улусе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4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Мэнэ</a:t>
                      </a:r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Кэскилэ-6»</a:t>
                      </a:r>
                      <a:endParaRPr lang="ru-RU" sz="1400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Концепция воспитания в МР «</a:t>
                      </a:r>
                      <a:r>
                        <a:rPr lang="ru-RU" sz="14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Мегино-Кангаласский</a:t>
                      </a:r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улус»</a:t>
                      </a:r>
                      <a:endParaRPr lang="ru-RU" sz="1400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08690">
                <a:tc>
                  <a:txBody>
                    <a:bodyPr/>
                    <a:lstStyle/>
                    <a:p>
                      <a:pPr marL="342900" lvl="0" indent="-3429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Повышение благосостояния семей с детьми;</a:t>
                      </a:r>
                    </a:p>
                    <a:p>
                      <a:pPr marL="342900" lvl="0" indent="-3429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Современная инфраструктура детства;</a:t>
                      </a:r>
                    </a:p>
                    <a:p>
                      <a:pPr marL="342900" lvl="0" indent="-3429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безопасности детей;</a:t>
                      </a:r>
                    </a:p>
                    <a:p>
                      <a:pPr marL="342900" lvl="0" indent="-3429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Здоровый ребенок;</a:t>
                      </a:r>
                    </a:p>
                    <a:p>
                      <a:pPr marL="342900" lvl="0" indent="-3429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Всестороннее образование- детям;</a:t>
                      </a:r>
                    </a:p>
                    <a:p>
                      <a:pPr marL="342900" lvl="0" indent="-3429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Культурное развитие детей;</a:t>
                      </a:r>
                    </a:p>
                    <a:p>
                      <a:pPr marL="342900" lvl="0" indent="-3429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физкультуры и спорта для детей;</a:t>
                      </a:r>
                    </a:p>
                    <a:p>
                      <a:pPr marL="342900" lvl="0" indent="-3429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Безопасный детский отдых;</a:t>
                      </a:r>
                    </a:p>
                    <a:p>
                      <a:pPr marL="342900" lvl="0" indent="-3429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Доступный детский туризм;</a:t>
                      </a:r>
                    </a:p>
                    <a:p>
                      <a:pPr marL="342900" lvl="0" indent="-3429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Безопасное информационное пространство для детей;</a:t>
                      </a:r>
                    </a:p>
                    <a:p>
                      <a:pPr marL="342900" lvl="0" indent="-3429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Ребенок и его право на семью;</a:t>
                      </a:r>
                    </a:p>
                    <a:p>
                      <a:pPr marL="342900" lvl="0" indent="-3429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Социальная защита детей- инвалидов и детей с ОВЗ и их интеграция в современное общество;</a:t>
                      </a:r>
                    </a:p>
                    <a:p>
                      <a:pPr marL="342900" lvl="0" indent="-3429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Обеспечение и защита прав и интересов детей;</a:t>
                      </a:r>
                    </a:p>
                    <a:p>
                      <a:pPr marL="342900" lvl="0" indent="-3429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Качественные детские товары и продукты питания;</a:t>
                      </a:r>
                    </a:p>
                    <a:p>
                      <a:pPr marL="342900" lvl="0" indent="-342900" algn="just">
                        <a:buFont typeface="+mj-lt"/>
                        <a:buAutoNum type="arabicPeriod"/>
                      </a:pPr>
                      <a:r>
                        <a:rPr lang="en-US" sz="1100" kern="1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Организационные</a:t>
                      </a:r>
                      <a:r>
                        <a:rPr lang="en-US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en-US" sz="1100" kern="1200" dirty="0" err="1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мероприятия</a:t>
                      </a: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endParaRPr lang="ru-RU" sz="1100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lvl="0" indent="-2286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Современные механизмы, содержание и технологии общего и дополнительного образования;</a:t>
                      </a:r>
                    </a:p>
                    <a:p>
                      <a:pPr marL="228600" lvl="0" indent="-2286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Популяризация среди детей научно- образовательной и творческой деятельности, создание системы работы с талантливыми детьми;</a:t>
                      </a:r>
                    </a:p>
                    <a:p>
                      <a:pPr marL="228600" lvl="0" indent="-2286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Создание инфраструктуры, обеспечивающей условия для обучения и воспитания;</a:t>
                      </a:r>
                    </a:p>
                    <a:p>
                      <a:pPr marL="228600" lvl="0" indent="-2286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Формирование муниципальной системы оценки качества образования и образовательных результатов.</a:t>
                      </a:r>
                    </a:p>
                    <a:p>
                      <a:endParaRPr lang="ru-RU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lvl="0" indent="-2286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Духовно- нравственное развитие: </a:t>
                      </a:r>
                      <a:r>
                        <a:rPr lang="ru-RU" sz="1100" i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«Уважаю исторические и духовные корни своего народа»;</a:t>
                      </a:r>
                      <a:endParaRPr lang="ru-RU" sz="1100" kern="1200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228600" lvl="0" indent="-2286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Приобщение детей к культурному наследию: </a:t>
                      </a:r>
                      <a:r>
                        <a:rPr lang="ru-RU" sz="1100" i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«Ценю культурные ценности и идеалы народа»;</a:t>
                      </a:r>
                      <a:endParaRPr lang="ru-RU" sz="1100" kern="1200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228600" lvl="0" indent="-2286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Гражданское и патриотическое воспитание: </a:t>
                      </a:r>
                      <a:r>
                        <a:rPr lang="ru-RU" sz="1100" i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«Горжусь земляками- героями»;</a:t>
                      </a:r>
                      <a:endParaRPr lang="ru-RU" sz="1100" kern="1200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228600" lvl="0" indent="-2286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Экологическое воспитание: </a:t>
                      </a:r>
                      <a:r>
                        <a:rPr lang="ru-RU" sz="1100" i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«Берегу уникальную природу родного края»;</a:t>
                      </a:r>
                      <a:endParaRPr lang="ru-RU" sz="1100" kern="1200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228600" lvl="0" indent="-2286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Трудовое воспитание и профессиональное самоопределение: </a:t>
                      </a:r>
                      <a:r>
                        <a:rPr lang="ru-RU" sz="1100" i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«Сохраняю и развиваю трудовые традиции»;</a:t>
                      </a:r>
                      <a:endParaRPr lang="ru-RU" sz="1100" kern="1200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r>
                        <a:rPr lang="ru-RU" sz="11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Физическое развитие и культура здоровья: </a:t>
                      </a:r>
                      <a:r>
                        <a:rPr lang="ru-RU" sz="1100" i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«Укрепляю свое здоровье, веду здоровый образ жизни».</a:t>
                      </a:r>
                      <a:endParaRPr lang="ru-RU" sz="1100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786063" y="285750"/>
            <a:ext cx="363176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Стратегические направления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92871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Направления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285860"/>
            <a:ext cx="3000396" cy="50006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Духовно- нравственное развитие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2000240"/>
            <a:ext cx="3000396" cy="50006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Гражданское и патриотическое воспитание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3500430" y="1571612"/>
            <a:ext cx="642942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4143372" y="1285860"/>
            <a:ext cx="47863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«Уважаю исторические и духовные корни своего народа», проект "Удьуор утумун оскуолата»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3500430" y="2214554"/>
            <a:ext cx="642942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4143372" y="200024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«Горжусь земляками- героями»,  проект "Герой биир дойдулаахтарбынан киэн туттабын"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0034" y="2786058"/>
            <a:ext cx="3000396" cy="50006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Экологическое воспитание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3500430" y="3071810"/>
            <a:ext cx="642942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4143372" y="2643182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«Берегу уникальную природу родного края, проект "Торообут дойдум айыл5атын харыстыыбын»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034" y="3571876"/>
            <a:ext cx="3000396" cy="78581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Трудовое воспитание и профессиональное самоопределение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500430" y="3857628"/>
            <a:ext cx="642942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4214810" y="371475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«Сохраняю и развиваю трудовые традиции», проект "Идэни талыы- олоххо сурун хардыы»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0034" y="4643446"/>
            <a:ext cx="3000396" cy="50006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Физическое развитие и культура здоровья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00034" y="5500702"/>
            <a:ext cx="3000396" cy="50006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Приобщение детей к культурному наследию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3500430" y="5715016"/>
            <a:ext cx="642942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500430" y="4929198"/>
            <a:ext cx="642942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4143372" y="457200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«Укрепляю свое здоровье, веду здоровый образ жизни» , проект "Манчаары сиэттэрэ"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143372" y="550070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"Ценю культурные ценности и идеалы народа«,  проект  "Хомус"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>
            <a:hlinkClick r:id="rId4" action="ppaction://hlinksldjump"/>
          </p:cNvPr>
          <p:cNvSpPr/>
          <p:nvPr/>
        </p:nvSpPr>
        <p:spPr>
          <a:xfrm>
            <a:off x="3143240" y="2786058"/>
            <a:ext cx="2571768" cy="14287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Дошкольное образование</a:t>
            </a:r>
          </a:p>
        </p:txBody>
      </p:sp>
      <p:sp>
        <p:nvSpPr>
          <p:cNvPr id="10" name="Овал 9">
            <a:hlinkClick r:id="rId5" action="ppaction://hlinksldjump"/>
          </p:cNvPr>
          <p:cNvSpPr/>
          <p:nvPr/>
        </p:nvSpPr>
        <p:spPr>
          <a:xfrm>
            <a:off x="2214546" y="1357298"/>
            <a:ext cx="171451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Духовно- нравственное развитие</a:t>
            </a:r>
            <a:endParaRPr lang="ru-RU" sz="1400" dirty="0"/>
          </a:p>
        </p:txBody>
      </p:sp>
      <p:sp>
        <p:nvSpPr>
          <p:cNvPr id="11" name="Овал 10">
            <a:hlinkClick r:id="rId6" action="ppaction://hlinksldjump"/>
          </p:cNvPr>
          <p:cNvSpPr/>
          <p:nvPr/>
        </p:nvSpPr>
        <p:spPr>
          <a:xfrm>
            <a:off x="4857752" y="1428736"/>
            <a:ext cx="171451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/>
              <a:t>Гражданское и патриотическое воспитание</a:t>
            </a:r>
            <a:endParaRPr lang="ru-RU" sz="1300" dirty="0"/>
          </a:p>
        </p:txBody>
      </p:sp>
      <p:sp>
        <p:nvSpPr>
          <p:cNvPr id="13" name="Овал 12">
            <a:hlinkClick r:id="rId7" action="ppaction://hlinksldjump"/>
          </p:cNvPr>
          <p:cNvSpPr/>
          <p:nvPr/>
        </p:nvSpPr>
        <p:spPr>
          <a:xfrm>
            <a:off x="5357818" y="4714884"/>
            <a:ext cx="1714512" cy="12858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/>
              <a:t>Трудовое воспитание и профессиональное самоопределение</a:t>
            </a:r>
            <a:endParaRPr lang="ru-RU" sz="1300" dirty="0"/>
          </a:p>
        </p:txBody>
      </p:sp>
      <p:sp>
        <p:nvSpPr>
          <p:cNvPr id="14" name="Овал 13">
            <a:hlinkClick r:id="rId8" action="ppaction://hlinksldjump"/>
          </p:cNvPr>
          <p:cNvSpPr/>
          <p:nvPr/>
        </p:nvSpPr>
        <p:spPr>
          <a:xfrm>
            <a:off x="500034" y="3071810"/>
            <a:ext cx="171451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Приобщение детей к культурному наследию</a:t>
            </a:r>
            <a:endParaRPr lang="ru-RU" sz="1300" dirty="0"/>
          </a:p>
        </p:txBody>
      </p:sp>
      <p:sp>
        <p:nvSpPr>
          <p:cNvPr id="15" name="Овал 14">
            <a:hlinkClick r:id="rId9" action="ppaction://hlinksldjump"/>
          </p:cNvPr>
          <p:cNvSpPr/>
          <p:nvPr/>
        </p:nvSpPr>
        <p:spPr>
          <a:xfrm>
            <a:off x="2143108" y="4857760"/>
            <a:ext cx="171451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Физическое развитие и культура здоровья</a:t>
            </a:r>
            <a:endParaRPr lang="ru-RU" sz="1300" dirty="0"/>
          </a:p>
        </p:txBody>
      </p:sp>
      <p:sp>
        <p:nvSpPr>
          <p:cNvPr id="16" name="Овал 15">
            <a:hlinkClick r:id="rId10" action="ppaction://hlinksldjump"/>
          </p:cNvPr>
          <p:cNvSpPr/>
          <p:nvPr/>
        </p:nvSpPr>
        <p:spPr>
          <a:xfrm>
            <a:off x="6572264" y="3071810"/>
            <a:ext cx="1714512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Экологическое воспитание</a:t>
            </a:r>
            <a:endParaRPr lang="ru-RU" sz="1300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92871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Проектный портфель ДОУ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428736"/>
            <a:ext cx="264320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3143240" y="1428736"/>
            <a:ext cx="5786478" cy="785818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уважительного отношения и чувства принадлежности к своей семье,  усвоение норм и ценностей, принятых в обществе, включая моральные и нравственные ценности; 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357430"/>
            <a:ext cx="264320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Ведущий вид деятельности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43240" y="2428868"/>
            <a:ext cx="21123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Игровая деятельность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3071810"/>
            <a:ext cx="264320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Механизмы</a:t>
            </a:r>
            <a:endParaRPr lang="ru-RU" dirty="0"/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071802" y="3143248"/>
            <a:ext cx="57864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/>
              <a:t>Работа с родителями, музейная педагогика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4000504"/>
            <a:ext cx="264320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МТБ</a:t>
            </a:r>
            <a:endParaRPr lang="ru-RU" dirty="0"/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143240" y="3929066"/>
            <a:ext cx="54292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sah-RU" sz="1600" dirty="0" smtClean="0">
                <a:latin typeface="Times New Roman" pitchFamily="18" charset="0"/>
                <a:cs typeface="Times New Roman" pitchFamily="18" charset="0"/>
              </a:rPr>
              <a:t>Макет-конструктор “Древо семьи”-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sah-RU" sz="1600" dirty="0" smtClean="0">
                <a:latin typeface="Times New Roman" pitchFamily="18" charset="0"/>
                <a:cs typeface="Times New Roman" pitchFamily="18" charset="0"/>
              </a:rPr>
              <a:t>3 поколения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4786322"/>
            <a:ext cx="264320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71802" y="4572008"/>
            <a:ext cx="55007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Усвоение социальных норм, моральных требований. Сохранение нравственных духовных ценностей, традиций семьи. </a:t>
            </a:r>
            <a:r>
              <a:rPr lang="sah-RU" sz="16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ордость за свои достижения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>
            <a:hlinkClick r:id="rId3" action="ppaction://hlinksldjump"/>
          </p:cNvPr>
          <p:cNvSpPr/>
          <p:nvPr/>
        </p:nvSpPr>
        <p:spPr>
          <a:xfrm>
            <a:off x="214282" y="5500702"/>
            <a:ext cx="264320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71802" y="5500702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Дневник самонаблюдения</a:t>
            </a:r>
            <a:r>
              <a:rPr lang="sah-RU" sz="1600" dirty="0" smtClean="0">
                <a:latin typeface="Times New Roman" pitchFamily="18" charset="0"/>
                <a:cs typeface="Times New Roman" pitchFamily="18" charset="0"/>
              </a:rPr>
              <a:t> педагога.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Наблюдение. 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78581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Удьуор утумун оскуолата (ДОУ)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285860"/>
            <a:ext cx="264320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000240"/>
            <a:ext cx="264320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Ведущий вид деятельности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2786058"/>
            <a:ext cx="2643206" cy="642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Механизмы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786190"/>
            <a:ext cx="264320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МТБ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572008"/>
            <a:ext cx="264320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14282" y="5429264"/>
            <a:ext cx="264320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3071802" y="1357299"/>
            <a:ext cx="57864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318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первичных представлений о малой родине и Отечестве, представлений о социокультурных ценностях нашего народа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71802" y="2143116"/>
            <a:ext cx="11601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Игровая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000364" y="2928934"/>
            <a:ext cx="578647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Тематические дни, недели.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 Чтение художественной литературы.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71802" y="3857628"/>
            <a:ext cx="404104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ah-RU" sz="1400" dirty="0" smtClean="0"/>
              <a:t>Фото-буклеты 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знаменитых</a:t>
            </a:r>
            <a:r>
              <a:rPr lang="sah-RU" sz="1400" dirty="0" smtClean="0"/>
              <a:t> людей улуса</a:t>
            </a:r>
            <a:endParaRPr lang="ru-RU" sz="1400" dirty="0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000364" y="4572008"/>
            <a:ext cx="49292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Усвоение ребенком общечеловеческих ценностей.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Знание истории родного края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3143240" y="5286388"/>
            <a:ext cx="550072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Педагогическая свободная беседа. Итог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овые мероприятия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тематических дней, недел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ь. Опросник для детей старшего дошкольного возраста.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7786710" cy="93978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Герой биир дойдулаахтарбынан киэн туттабын (ДОУ)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4282" y="1428736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содержание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285992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Ведущий вид деятельности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143248"/>
            <a:ext cx="192882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Механизмы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4071942"/>
            <a:ext cx="185738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МТБ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786322"/>
            <a:ext cx="185738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Ожидаемый результат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214282" y="5572140"/>
            <a:ext cx="185738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Чем измеряем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285984" y="1428736"/>
            <a:ext cx="67151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первичных представлений о планете Земля как общем доме людей, об особенностях ее природы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357422" y="2357430"/>
            <a:ext cx="18747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Игровая деятельность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357422" y="3143248"/>
            <a:ext cx="664373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Экскурсии, выставки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,  дидактические игры, экологичесие тропы, сетевые образовательные проекты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428860" y="4143380"/>
            <a:ext cx="271273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Атласы, энциклопедии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357422" y="4643446"/>
            <a:ext cx="542928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экологических знаний. 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Формирование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бережно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отношени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к природе. 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ордость за свои достижения. 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ормировани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жизненных навыков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357422" y="5429265"/>
            <a:ext cx="550072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Анализ продуктов детской деятельности. Дидактическое задание (педагогический тест)  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аблюдение</a:t>
            </a:r>
            <a:r>
              <a:rPr lang="sah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7786710" cy="78581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sah-RU" sz="2800" b="1" dirty="0" smtClean="0">
                <a:latin typeface="Times New Roman" pitchFamily="18" charset="0"/>
                <a:cs typeface="Times New Roman" pitchFamily="18" charset="0"/>
              </a:rPr>
              <a:t>Төрөөбүт дойдум айылҕатын харыстыыбын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 (ДОУ)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3738</Words>
  <PresentationFormat>Экран (4:3)</PresentationFormat>
  <Paragraphs>504</Paragraphs>
  <Slides>35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Слайд 1</vt:lpstr>
      <vt:lpstr>Слайд 2</vt:lpstr>
      <vt:lpstr> Нормативно- правовая база </vt:lpstr>
      <vt:lpstr>Слайд 4</vt:lpstr>
      <vt:lpstr>Направления</vt:lpstr>
      <vt:lpstr>Проектный портфель ДОУ</vt:lpstr>
      <vt:lpstr>Удьуор утумун оскуолата (ДОУ) </vt:lpstr>
      <vt:lpstr> Герой биир дойдулаахтарбынан киэн туттабын (ДОУ) </vt:lpstr>
      <vt:lpstr> «Төрөөбүт дойдум айылҕатын харыстыыбын» (ДОУ) </vt:lpstr>
      <vt:lpstr> «Идэни талыы – олоххо сүрүн хардыы» (ДОУ) </vt:lpstr>
      <vt:lpstr> «Манчаары    сиэттэрэ» (ДОУ) </vt:lpstr>
      <vt:lpstr> «Хомус» (ДОУ) </vt:lpstr>
      <vt:lpstr>Проектный портфель 1-4</vt:lpstr>
      <vt:lpstr>«Удьуор утумун оскуолата» (1-4 классы)</vt:lpstr>
      <vt:lpstr> «Герой биир дойдулаахтарбынан киэн туттабын» (1-4) </vt:lpstr>
      <vt:lpstr> «Төрөөбүт дойдум айылҕатын харыстыыбын» (1-4) </vt:lpstr>
      <vt:lpstr> «Идэни талыы – олоххо сүрүн хардыы» (1-4) </vt:lpstr>
      <vt:lpstr>«Манчаары сиэттэрэ» (1-4) </vt:lpstr>
      <vt:lpstr>«Хомус» (1-4) </vt:lpstr>
      <vt:lpstr>Проектный портфель 5-9</vt:lpstr>
      <vt:lpstr>«Удьуор утумун оскуолата» (5-9 классы)</vt:lpstr>
      <vt:lpstr> «Герой биир дойдулаахтарбынан киэн туттабын» (5-9)</vt:lpstr>
      <vt:lpstr> «Төрөөбүт дойдум айылҕатын харыстыыбын» (5-9)</vt:lpstr>
      <vt:lpstr> «Идэни талыы – олоххо сүрүн хардыы» (5-9)</vt:lpstr>
      <vt:lpstr> «Манчаары сиэттэрэ» (5-9)</vt:lpstr>
      <vt:lpstr>«Хомус» (5-9)</vt:lpstr>
      <vt:lpstr>Проектный портфель 10-11</vt:lpstr>
      <vt:lpstr>Удьуор утумун оскуолата (10-11 кл.)</vt:lpstr>
      <vt:lpstr> Герой биир дойдулаахтарбынан киэн туттабын  (10-11) </vt:lpstr>
      <vt:lpstr> «Төрөөбүт дойдум айылҕатын харыстыыбын»  (10-11) </vt:lpstr>
      <vt:lpstr> «Идэни талыы – олоххо сүрүн хардыы»  (10-11) </vt:lpstr>
      <vt:lpstr> «Манчаары    сиэттэрэ» (10-11) </vt:lpstr>
      <vt:lpstr> «Хомус» (10-11) 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Годы детства «Мэҥэ кэскилэ» в МР «Мегино-Кангаласский улус»</dc:title>
  <dc:creator>Варламова Нюргуяна Аркадьевна</dc:creator>
  <cp:lastModifiedBy>Татьяна</cp:lastModifiedBy>
  <cp:revision>49</cp:revision>
  <dcterms:created xsi:type="dcterms:W3CDTF">2019-01-10T01:44:54Z</dcterms:created>
  <dcterms:modified xsi:type="dcterms:W3CDTF">2019-08-30T00:33:26Z</dcterms:modified>
</cp:coreProperties>
</file>